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</p:sldIdLst>
  <p:sldSz cy="5143500" cx="9144000"/>
  <p:notesSz cx="6858000" cy="9144000"/>
  <p:embeddedFontLst>
    <p:embeddedFont>
      <p:font typeface="Montserrat SemiBold"/>
      <p:regular r:id="rId32"/>
      <p:bold r:id="rId33"/>
      <p:italic r:id="rId34"/>
      <p:boldItalic r:id="rId35"/>
    </p:embeddedFont>
    <p:embeddedFont>
      <p:font typeface="Montserrat"/>
      <p:regular r:id="rId36"/>
      <p:bold r:id="rId37"/>
      <p:italic r:id="rId38"/>
      <p:boldItalic r:id="rId39"/>
    </p:embeddedFont>
    <p:embeddedFont>
      <p:font typeface="Fira Mono"/>
      <p:regular r:id="rId40"/>
      <p:bold r:id="rId41"/>
    </p:embeddedFont>
    <p:embeddedFont>
      <p:font typeface="Montserrat Medium"/>
      <p:regular r:id="rId42"/>
      <p:bold r:id="rId43"/>
      <p:italic r:id="rId44"/>
      <p:boldItalic r:id="rId4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737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737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FiraMono-regular.fntdata"/><Relationship Id="rId20" Type="http://schemas.openxmlformats.org/officeDocument/2006/relationships/slide" Target="slides/slide15.xml"/><Relationship Id="rId42" Type="http://schemas.openxmlformats.org/officeDocument/2006/relationships/font" Target="fonts/MontserratMedium-regular.fntdata"/><Relationship Id="rId41" Type="http://schemas.openxmlformats.org/officeDocument/2006/relationships/font" Target="fonts/FiraMono-bold.fntdata"/><Relationship Id="rId22" Type="http://schemas.openxmlformats.org/officeDocument/2006/relationships/slide" Target="slides/slide17.xml"/><Relationship Id="rId44" Type="http://schemas.openxmlformats.org/officeDocument/2006/relationships/font" Target="fonts/MontserratMedium-italic.fntdata"/><Relationship Id="rId21" Type="http://schemas.openxmlformats.org/officeDocument/2006/relationships/slide" Target="slides/slide16.xml"/><Relationship Id="rId43" Type="http://schemas.openxmlformats.org/officeDocument/2006/relationships/font" Target="fonts/MontserratMedium-bold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45" Type="http://schemas.openxmlformats.org/officeDocument/2006/relationships/font" Target="fonts/MontserratMedium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MontserratSemiBold-bold.fntdata"/><Relationship Id="rId10" Type="http://schemas.openxmlformats.org/officeDocument/2006/relationships/slide" Target="slides/slide5.xml"/><Relationship Id="rId32" Type="http://schemas.openxmlformats.org/officeDocument/2006/relationships/font" Target="fonts/MontserratSemiBold-regular.fntdata"/><Relationship Id="rId13" Type="http://schemas.openxmlformats.org/officeDocument/2006/relationships/slide" Target="slides/slide8.xml"/><Relationship Id="rId35" Type="http://schemas.openxmlformats.org/officeDocument/2006/relationships/font" Target="fonts/MontserratSemiBold-boldItalic.fntdata"/><Relationship Id="rId12" Type="http://schemas.openxmlformats.org/officeDocument/2006/relationships/slide" Target="slides/slide7.xml"/><Relationship Id="rId34" Type="http://schemas.openxmlformats.org/officeDocument/2006/relationships/font" Target="fonts/MontserratSemiBold-italic.fntdata"/><Relationship Id="rId15" Type="http://schemas.openxmlformats.org/officeDocument/2006/relationships/slide" Target="slides/slide10.xml"/><Relationship Id="rId37" Type="http://schemas.openxmlformats.org/officeDocument/2006/relationships/font" Target="fonts/Montserrat-bold.fntdata"/><Relationship Id="rId14" Type="http://schemas.openxmlformats.org/officeDocument/2006/relationships/slide" Target="slides/slide9.xml"/><Relationship Id="rId36" Type="http://schemas.openxmlformats.org/officeDocument/2006/relationships/font" Target="fonts/Montserrat-regular.fntdata"/><Relationship Id="rId17" Type="http://schemas.openxmlformats.org/officeDocument/2006/relationships/slide" Target="slides/slide12.xml"/><Relationship Id="rId39" Type="http://schemas.openxmlformats.org/officeDocument/2006/relationships/font" Target="fonts/Montserrat-boldItalic.fntdata"/><Relationship Id="rId16" Type="http://schemas.openxmlformats.org/officeDocument/2006/relationships/slide" Target="slides/slide11.xml"/><Relationship Id="rId38" Type="http://schemas.openxmlformats.org/officeDocument/2006/relationships/font" Target="fonts/Montserrat-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406688a43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1406688a43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138785eb885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138785eb885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383dfec673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1383dfec673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8785eb885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8785eb885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38785eb885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138785eb885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38785eb885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138785eb885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38785eb885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138785eb885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38785eb885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138785eb885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138785eb885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138785eb885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138785eb885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138785eb885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138785eb885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138785eb885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138785eb885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138785eb885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138785eb885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138785eb885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138785eb885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138785eb885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138785eb885_0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138785eb885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13fa872340e_1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13fa872340e_1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13fa872340e_1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13fa872340e_1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406688a437_0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1406688a437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429e06365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1429e06365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3fa872340e_1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13fa872340e_1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38781c1fe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138781c1fe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38785eb885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138785eb885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3fa872340e_1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13fa872340e_1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138785eb885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138785eb885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1383dfec673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1383dfec673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10.png"/><Relationship Id="rId4" Type="http://schemas.openxmlformats.org/officeDocument/2006/relationships/image" Target="../media/image4.png"/><Relationship Id="rId5" Type="http://schemas.openxmlformats.org/officeDocument/2006/relationships/image" Target="../media/image3.png"/><Relationship Id="rId6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con título y subtítulo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3650" y="4287600"/>
            <a:ext cx="9171300" cy="8559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1226800"/>
            <a:ext cx="8520600" cy="15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4900"/>
              <a:buFont typeface="Montserrat"/>
              <a:buNone/>
              <a:defRPr b="1" sz="49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 Medium"/>
              <a:buNone/>
              <a:defRPr sz="25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pic>
        <p:nvPicPr>
          <p:cNvPr id="13" name="Google Shape;13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10675" y="4073939"/>
            <a:ext cx="1365875" cy="1365875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2"/>
          <p:cNvSpPr/>
          <p:nvPr/>
        </p:nvSpPr>
        <p:spPr>
          <a:xfrm>
            <a:off x="-13650" y="-45425"/>
            <a:ext cx="9171300" cy="5580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" name="Google Shape;15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264238"/>
            <a:ext cx="1163080" cy="792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5413">
          <p15:clr>
            <a:srgbClr val="FA7B17"/>
          </p15:clr>
        </p15:guide>
        <p15:guide id="2" pos="347">
          <p15:clr>
            <a:srgbClr val="FA7B17"/>
          </p15:clr>
        </p15:guide>
        <p15:guide id="3" orient="horz" pos="2778">
          <p15:clr>
            <a:srgbClr val="FA7B17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tarea y consigna">
  <p:cSld name="BIG_NUMBER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1"/>
          <p:cNvSpPr/>
          <p:nvPr/>
        </p:nvSpPr>
        <p:spPr>
          <a:xfrm>
            <a:off x="-13650" y="4328925"/>
            <a:ext cx="9171300" cy="8559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82" name="Google Shape;82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26135" y="4508338"/>
            <a:ext cx="1091725" cy="49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3650" y="4264238"/>
            <a:ext cx="1163080" cy="792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10675" y="4073939"/>
            <a:ext cx="1365875" cy="1365875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1"/>
          <p:cNvSpPr txBox="1"/>
          <p:nvPr>
            <p:ph type="title"/>
          </p:nvPr>
        </p:nvSpPr>
        <p:spPr>
          <a:xfrm>
            <a:off x="432025" y="187325"/>
            <a:ext cx="7982100" cy="49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Font typeface="Montserrat Medium"/>
              <a:buNone/>
              <a:defRPr sz="26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86" name="Google Shape;86;p11"/>
          <p:cNvSpPr txBox="1"/>
          <p:nvPr>
            <p:ph idx="1" type="body"/>
          </p:nvPr>
        </p:nvSpPr>
        <p:spPr>
          <a:xfrm>
            <a:off x="432025" y="847675"/>
            <a:ext cx="8280000" cy="331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portante o recordatorio" type="blank">
  <p:cSld name="BLANK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2"/>
          <p:cNvSpPr/>
          <p:nvPr/>
        </p:nvSpPr>
        <p:spPr>
          <a:xfrm>
            <a:off x="-13650" y="-5775"/>
            <a:ext cx="9171300" cy="8559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9" name="Google Shape;89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10675" y="-260761"/>
            <a:ext cx="1365875" cy="136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738"/>
            <a:ext cx="1163080" cy="792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26135" y="164938"/>
            <a:ext cx="1091725" cy="49710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2"/>
          <p:cNvSpPr txBox="1"/>
          <p:nvPr>
            <p:ph type="title"/>
          </p:nvPr>
        </p:nvSpPr>
        <p:spPr>
          <a:xfrm>
            <a:off x="490250" y="1135950"/>
            <a:ext cx="8097300" cy="362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3700"/>
              <a:buFont typeface="Montserrat"/>
              <a:buNone/>
              <a:defRPr b="1" sz="37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ase 0">
  <p:cSld name="BLANK_1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3"/>
          <p:cNvSpPr/>
          <p:nvPr/>
        </p:nvSpPr>
        <p:spPr>
          <a:xfrm>
            <a:off x="212425" y="1172325"/>
            <a:ext cx="8636100" cy="436800"/>
          </a:xfrm>
          <a:prstGeom prst="chevron">
            <a:avLst>
              <a:gd fmla="val 50000" name="adj"/>
            </a:avLst>
          </a:prstGeom>
          <a:solidFill>
            <a:srgbClr val="7685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D9D9D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13"/>
          <p:cNvSpPr/>
          <p:nvPr/>
        </p:nvSpPr>
        <p:spPr>
          <a:xfrm>
            <a:off x="3907500" y="792225"/>
            <a:ext cx="1176600" cy="1164600"/>
          </a:xfrm>
          <a:prstGeom prst="ellipse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13"/>
          <p:cNvSpPr/>
          <p:nvPr/>
        </p:nvSpPr>
        <p:spPr>
          <a:xfrm>
            <a:off x="6745000" y="808425"/>
            <a:ext cx="1176600" cy="1164600"/>
          </a:xfrm>
          <a:prstGeom prst="ellipse">
            <a:avLst/>
          </a:prstGeom>
          <a:solidFill>
            <a:srgbClr val="F9F9F9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13"/>
          <p:cNvSpPr txBox="1"/>
          <p:nvPr/>
        </p:nvSpPr>
        <p:spPr>
          <a:xfrm>
            <a:off x="3331525" y="2150250"/>
            <a:ext cx="2397900" cy="21216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13"/>
          <p:cNvSpPr txBox="1"/>
          <p:nvPr/>
        </p:nvSpPr>
        <p:spPr>
          <a:xfrm>
            <a:off x="6134350" y="2150250"/>
            <a:ext cx="2397900" cy="21216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13"/>
          <p:cNvSpPr txBox="1"/>
          <p:nvPr>
            <p:ph type="title"/>
          </p:nvPr>
        </p:nvSpPr>
        <p:spPr>
          <a:xfrm>
            <a:off x="3331525" y="2159925"/>
            <a:ext cx="2397900" cy="21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0" name="Google Shape;100;p13"/>
          <p:cNvSpPr txBox="1"/>
          <p:nvPr>
            <p:ph idx="2" type="title"/>
          </p:nvPr>
        </p:nvSpPr>
        <p:spPr>
          <a:xfrm>
            <a:off x="6134350" y="2196275"/>
            <a:ext cx="2397900" cy="207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1" name="Google Shape;101;p13"/>
          <p:cNvSpPr txBox="1"/>
          <p:nvPr>
            <p:ph idx="3" type="title"/>
          </p:nvPr>
        </p:nvSpPr>
        <p:spPr>
          <a:xfrm>
            <a:off x="4039950" y="1164225"/>
            <a:ext cx="911700" cy="3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2" name="Google Shape;102;p13"/>
          <p:cNvSpPr txBox="1"/>
          <p:nvPr>
            <p:ph idx="4" type="title"/>
          </p:nvPr>
        </p:nvSpPr>
        <p:spPr>
          <a:xfrm>
            <a:off x="6877450" y="1164225"/>
            <a:ext cx="911700" cy="3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Montserrat"/>
              <a:buNone/>
              <a:defRPr b="1" sz="14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3" name="Google Shape;103;p13"/>
          <p:cNvSpPr/>
          <p:nvPr/>
        </p:nvSpPr>
        <p:spPr>
          <a:xfrm>
            <a:off x="-13650" y="-45425"/>
            <a:ext cx="9171300" cy="5580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4" name="Google Shape;104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78975" y="4699100"/>
            <a:ext cx="558475" cy="30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3"/>
          <p:cNvPicPr preferRelativeResize="0"/>
          <p:nvPr/>
        </p:nvPicPr>
        <p:blipFill rotWithShape="1">
          <a:blip r:embed="rId4">
            <a:alphaModFix/>
          </a:blip>
          <a:srcRect b="28576" l="0" r="0" t="30756"/>
          <a:stretch/>
        </p:blipFill>
        <p:spPr>
          <a:xfrm>
            <a:off x="432025" y="4610038"/>
            <a:ext cx="1665398" cy="47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32">
          <p15:clr>
            <a:srgbClr val="FA7B17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ase 2 - 37">
  <p:cSld name="BLANK_1_1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4"/>
          <p:cNvSpPr/>
          <p:nvPr/>
        </p:nvSpPr>
        <p:spPr>
          <a:xfrm>
            <a:off x="212425" y="1172325"/>
            <a:ext cx="8636100" cy="436800"/>
          </a:xfrm>
          <a:prstGeom prst="chevron">
            <a:avLst>
              <a:gd fmla="val 50000" name="adj"/>
            </a:avLst>
          </a:prstGeom>
          <a:solidFill>
            <a:srgbClr val="7685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D9D9D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14"/>
          <p:cNvSpPr/>
          <p:nvPr/>
        </p:nvSpPr>
        <p:spPr>
          <a:xfrm>
            <a:off x="3907500" y="792225"/>
            <a:ext cx="1176600" cy="1164600"/>
          </a:xfrm>
          <a:prstGeom prst="ellipse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14"/>
          <p:cNvSpPr/>
          <p:nvPr/>
        </p:nvSpPr>
        <p:spPr>
          <a:xfrm>
            <a:off x="1139350" y="792225"/>
            <a:ext cx="1176600" cy="1164600"/>
          </a:xfrm>
          <a:prstGeom prst="ellipse">
            <a:avLst/>
          </a:prstGeom>
          <a:solidFill>
            <a:srgbClr val="F9F9F9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14"/>
          <p:cNvSpPr/>
          <p:nvPr/>
        </p:nvSpPr>
        <p:spPr>
          <a:xfrm>
            <a:off x="6745000" y="808425"/>
            <a:ext cx="1176600" cy="1164600"/>
          </a:xfrm>
          <a:prstGeom prst="ellipse">
            <a:avLst/>
          </a:prstGeom>
          <a:solidFill>
            <a:srgbClr val="F9F9F9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14"/>
          <p:cNvSpPr txBox="1"/>
          <p:nvPr/>
        </p:nvSpPr>
        <p:spPr>
          <a:xfrm>
            <a:off x="528700" y="2150250"/>
            <a:ext cx="2397900" cy="21312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14"/>
          <p:cNvSpPr txBox="1"/>
          <p:nvPr/>
        </p:nvSpPr>
        <p:spPr>
          <a:xfrm>
            <a:off x="6134350" y="2150250"/>
            <a:ext cx="2397900" cy="21216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4"/>
          <p:cNvSpPr txBox="1"/>
          <p:nvPr>
            <p:ph type="title"/>
          </p:nvPr>
        </p:nvSpPr>
        <p:spPr>
          <a:xfrm>
            <a:off x="1271800" y="1159375"/>
            <a:ext cx="911700" cy="3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Montserrat"/>
              <a:buNone/>
              <a:defRPr b="1" sz="14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15" name="Google Shape;115;p14"/>
          <p:cNvSpPr txBox="1"/>
          <p:nvPr>
            <p:ph idx="2" type="title"/>
          </p:nvPr>
        </p:nvSpPr>
        <p:spPr>
          <a:xfrm>
            <a:off x="3938175" y="1159375"/>
            <a:ext cx="1091700" cy="3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16" name="Google Shape;116;p14"/>
          <p:cNvSpPr txBox="1"/>
          <p:nvPr>
            <p:ph idx="3" type="title"/>
          </p:nvPr>
        </p:nvSpPr>
        <p:spPr>
          <a:xfrm>
            <a:off x="6877450" y="1159388"/>
            <a:ext cx="911700" cy="3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Montserrat"/>
              <a:buNone/>
              <a:defRPr b="1" sz="14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17" name="Google Shape;117;p14"/>
          <p:cNvSpPr txBox="1"/>
          <p:nvPr>
            <p:ph idx="4" type="title"/>
          </p:nvPr>
        </p:nvSpPr>
        <p:spPr>
          <a:xfrm>
            <a:off x="532575" y="2150850"/>
            <a:ext cx="2397900" cy="211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8" name="Google Shape;118;p14"/>
          <p:cNvSpPr txBox="1"/>
          <p:nvPr>
            <p:ph idx="5" type="title"/>
          </p:nvPr>
        </p:nvSpPr>
        <p:spPr>
          <a:xfrm>
            <a:off x="6130475" y="2159925"/>
            <a:ext cx="2397900" cy="211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9" name="Google Shape;119;p14"/>
          <p:cNvSpPr/>
          <p:nvPr/>
        </p:nvSpPr>
        <p:spPr>
          <a:xfrm>
            <a:off x="-13650" y="-45425"/>
            <a:ext cx="9171300" cy="5580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0" name="Google Shape;120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78975" y="4699100"/>
            <a:ext cx="558475" cy="300725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4"/>
          <p:cNvSpPr txBox="1"/>
          <p:nvPr/>
        </p:nvSpPr>
        <p:spPr>
          <a:xfrm>
            <a:off x="3331525" y="2150250"/>
            <a:ext cx="2397900" cy="21216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14"/>
          <p:cNvSpPr txBox="1"/>
          <p:nvPr>
            <p:ph idx="6" type="title"/>
          </p:nvPr>
        </p:nvSpPr>
        <p:spPr>
          <a:xfrm>
            <a:off x="3331525" y="2159925"/>
            <a:ext cx="2397900" cy="21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124" name="Google Shape;124;p14"/>
          <p:cNvPicPr preferRelativeResize="0"/>
          <p:nvPr/>
        </p:nvPicPr>
        <p:blipFill rotWithShape="1">
          <a:blip r:embed="rId4">
            <a:alphaModFix/>
          </a:blip>
          <a:srcRect b="28576" l="0" r="0" t="30756"/>
          <a:stretch/>
        </p:blipFill>
        <p:spPr>
          <a:xfrm>
            <a:off x="432025" y="4610038"/>
            <a:ext cx="1665398" cy="47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32">
          <p15:clr>
            <a:srgbClr val="FA7B17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Última clase">
  <p:cSld name="BLANK_1_1_1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5"/>
          <p:cNvSpPr/>
          <p:nvPr/>
        </p:nvSpPr>
        <p:spPr>
          <a:xfrm>
            <a:off x="212425" y="1172325"/>
            <a:ext cx="4818000" cy="436800"/>
          </a:xfrm>
          <a:prstGeom prst="chevron">
            <a:avLst>
              <a:gd fmla="val 45084" name="adj"/>
            </a:avLst>
          </a:prstGeom>
          <a:solidFill>
            <a:srgbClr val="7685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D9D9D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15"/>
          <p:cNvSpPr/>
          <p:nvPr/>
        </p:nvSpPr>
        <p:spPr>
          <a:xfrm>
            <a:off x="3907500" y="792225"/>
            <a:ext cx="1176600" cy="1164600"/>
          </a:xfrm>
          <a:prstGeom prst="ellipse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15"/>
          <p:cNvSpPr/>
          <p:nvPr/>
        </p:nvSpPr>
        <p:spPr>
          <a:xfrm>
            <a:off x="1139350" y="792225"/>
            <a:ext cx="1176600" cy="1164600"/>
          </a:xfrm>
          <a:prstGeom prst="ellipse">
            <a:avLst/>
          </a:prstGeom>
          <a:solidFill>
            <a:srgbClr val="F9F9F9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15"/>
          <p:cNvSpPr txBox="1"/>
          <p:nvPr/>
        </p:nvSpPr>
        <p:spPr>
          <a:xfrm>
            <a:off x="528700" y="2150250"/>
            <a:ext cx="2397900" cy="21312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15"/>
          <p:cNvSpPr txBox="1"/>
          <p:nvPr>
            <p:ph type="title"/>
          </p:nvPr>
        </p:nvSpPr>
        <p:spPr>
          <a:xfrm>
            <a:off x="1271800" y="1159375"/>
            <a:ext cx="911700" cy="3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Montserrat"/>
              <a:buNone/>
              <a:defRPr b="1" sz="14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31" name="Google Shape;131;p15"/>
          <p:cNvSpPr txBox="1"/>
          <p:nvPr>
            <p:ph idx="2" type="title"/>
          </p:nvPr>
        </p:nvSpPr>
        <p:spPr>
          <a:xfrm>
            <a:off x="3938175" y="1159375"/>
            <a:ext cx="1091700" cy="3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32" name="Google Shape;132;p15"/>
          <p:cNvSpPr txBox="1"/>
          <p:nvPr>
            <p:ph idx="3" type="title"/>
          </p:nvPr>
        </p:nvSpPr>
        <p:spPr>
          <a:xfrm>
            <a:off x="532575" y="2150850"/>
            <a:ext cx="2397900" cy="211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3" name="Google Shape;133;p15"/>
          <p:cNvSpPr/>
          <p:nvPr/>
        </p:nvSpPr>
        <p:spPr>
          <a:xfrm>
            <a:off x="-13650" y="-45425"/>
            <a:ext cx="9171300" cy="5580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4" name="Google Shape;134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78975" y="4699100"/>
            <a:ext cx="558475" cy="300725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5"/>
          <p:cNvSpPr txBox="1"/>
          <p:nvPr/>
        </p:nvSpPr>
        <p:spPr>
          <a:xfrm>
            <a:off x="3331525" y="2150250"/>
            <a:ext cx="2397900" cy="21216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15"/>
          <p:cNvSpPr txBox="1"/>
          <p:nvPr>
            <p:ph idx="4" type="title"/>
          </p:nvPr>
        </p:nvSpPr>
        <p:spPr>
          <a:xfrm>
            <a:off x="3331525" y="2159925"/>
            <a:ext cx="2397900" cy="21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138" name="Google Shape;138;p15"/>
          <p:cNvPicPr preferRelativeResize="0"/>
          <p:nvPr/>
        </p:nvPicPr>
        <p:blipFill rotWithShape="1">
          <a:blip r:embed="rId4">
            <a:alphaModFix/>
          </a:blip>
          <a:srcRect b="28576" l="0" r="0" t="30756"/>
          <a:stretch/>
        </p:blipFill>
        <p:spPr>
          <a:xfrm>
            <a:off x="432025" y="4610038"/>
            <a:ext cx="1665398" cy="47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32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cepto destacado y explicación">
  <p:cSld name="TITLE_1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/>
          <p:nvPr/>
        </p:nvSpPr>
        <p:spPr>
          <a:xfrm>
            <a:off x="-27250" y="-18175"/>
            <a:ext cx="9171300" cy="51618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" name="Google Shape;19;p3"/>
          <p:cNvSpPr txBox="1"/>
          <p:nvPr>
            <p:ph type="ctrTitle"/>
          </p:nvPr>
        </p:nvSpPr>
        <p:spPr>
          <a:xfrm>
            <a:off x="550375" y="7600"/>
            <a:ext cx="8043300" cy="15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b="1" sz="4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0" name="Google Shape;20;p3"/>
          <p:cNvSpPr txBox="1"/>
          <p:nvPr>
            <p:ph idx="1" type="subTitle"/>
          </p:nvPr>
        </p:nvSpPr>
        <p:spPr>
          <a:xfrm>
            <a:off x="550375" y="1614925"/>
            <a:ext cx="8043300" cy="264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Montserrat Medium"/>
              <a:buNone/>
              <a:defRPr sz="17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pic>
        <p:nvPicPr>
          <p:cNvPr id="21" name="Google Shape;21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10675" y="4073939"/>
            <a:ext cx="1365875" cy="136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2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23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264238"/>
            <a:ext cx="1163080" cy="792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5413">
          <p15:clr>
            <a:srgbClr val="FA7B17"/>
          </p15:clr>
        </p15:guide>
        <p15:guide id="2" pos="347">
          <p15:clr>
            <a:srgbClr val="FA7B17"/>
          </p15:clr>
        </p15:guide>
        <p15:guide id="3" orient="horz" pos="2778">
          <p15:clr>
            <a:srgbClr val="FA7B17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 txBox="1"/>
          <p:nvPr>
            <p:ph type="title"/>
          </p:nvPr>
        </p:nvSpPr>
        <p:spPr>
          <a:xfrm>
            <a:off x="3335100" y="1617575"/>
            <a:ext cx="5497200" cy="137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 sz="37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pic>
        <p:nvPicPr>
          <p:cNvPr id="26" name="Google Shape;26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290050"/>
            <a:ext cx="3040999" cy="207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27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2877" y="4573625"/>
            <a:ext cx="741498" cy="399274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4"/>
          <p:cNvSpPr txBox="1"/>
          <p:nvPr/>
        </p:nvSpPr>
        <p:spPr>
          <a:xfrm>
            <a:off x="3326000" y="3062475"/>
            <a:ext cx="5534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9" name="Google Shape;29;p4"/>
          <p:cNvSpPr txBox="1"/>
          <p:nvPr>
            <p:ph idx="1" type="subTitle"/>
          </p:nvPr>
        </p:nvSpPr>
        <p:spPr>
          <a:xfrm>
            <a:off x="3335025" y="2986525"/>
            <a:ext cx="55344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 Medium"/>
              <a:buNone/>
              <a:defRPr sz="25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0" name="Google Shape;30;p4"/>
          <p:cNvSpPr/>
          <p:nvPr/>
        </p:nvSpPr>
        <p:spPr>
          <a:xfrm>
            <a:off x="-13650" y="-45425"/>
            <a:ext cx="9171300" cy="5580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" name="Google Shape;31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 txBox="1"/>
          <p:nvPr>
            <p:ph type="title"/>
          </p:nvPr>
        </p:nvSpPr>
        <p:spPr>
          <a:xfrm>
            <a:off x="311700" y="597425"/>
            <a:ext cx="8503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700"/>
              <a:buFont typeface="Montserrat Medium"/>
              <a:buNone/>
              <a:defRPr sz="27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1" type="body"/>
          </p:nvPr>
        </p:nvSpPr>
        <p:spPr>
          <a:xfrm>
            <a:off x="432025" y="1304875"/>
            <a:ext cx="8280000" cy="331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35" name="Google Shape;35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78975" y="4699100"/>
            <a:ext cx="558475" cy="300725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5"/>
          <p:cNvSpPr/>
          <p:nvPr/>
        </p:nvSpPr>
        <p:spPr>
          <a:xfrm>
            <a:off x="-13650" y="-45425"/>
            <a:ext cx="9171300" cy="5580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7" name="Google Shape;37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38;p5"/>
          <p:cNvPicPr preferRelativeResize="0"/>
          <p:nvPr/>
        </p:nvPicPr>
        <p:blipFill rotWithShape="1">
          <a:blip r:embed="rId4">
            <a:alphaModFix/>
          </a:blip>
          <a:srcRect b="28576" l="0" r="0" t="30756"/>
          <a:stretch/>
        </p:blipFill>
        <p:spPr>
          <a:xfrm>
            <a:off x="432025" y="4610038"/>
            <a:ext cx="1665398" cy="47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72">
          <p15:clr>
            <a:srgbClr val="FA7B17"/>
          </p15:clr>
        </p15:guide>
        <p15:guide id="2" pos="5488">
          <p15:clr>
            <a:srgbClr val="FA7B17"/>
          </p15:clr>
        </p15:guide>
        <p15:guide id="3" orient="horz" pos="2960">
          <p15:clr>
            <a:srgbClr val="FA7B17"/>
          </p15:clr>
        </p15:guide>
        <p15:guide id="4" orient="horz" pos="3149">
          <p15:clr>
            <a:srgbClr val="FA7B17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"/>
          <p:cNvSpPr/>
          <p:nvPr/>
        </p:nvSpPr>
        <p:spPr>
          <a:xfrm>
            <a:off x="-13650" y="-45425"/>
            <a:ext cx="9171300" cy="5580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6"/>
          <p:cNvSpPr txBox="1"/>
          <p:nvPr>
            <p:ph type="title"/>
          </p:nvPr>
        </p:nvSpPr>
        <p:spPr>
          <a:xfrm>
            <a:off x="311700" y="597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Montserrat Medium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 sz="1400">
                <a:latin typeface="Montserrat"/>
                <a:ea typeface="Montserrat"/>
                <a:cs typeface="Montserrat"/>
                <a:sym typeface="Montserrat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  <a:defRPr sz="1200">
                <a:latin typeface="Montserrat"/>
                <a:ea typeface="Montserrat"/>
                <a:cs typeface="Montserrat"/>
                <a:sym typeface="Montserrat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  <a:defRPr sz="1200">
                <a:latin typeface="Montserrat"/>
                <a:ea typeface="Montserrat"/>
                <a:cs typeface="Montserrat"/>
                <a:sym typeface="Montserrat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43" name="Google Shape;43;p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 sz="1400">
                <a:latin typeface="Montserrat"/>
                <a:ea typeface="Montserrat"/>
                <a:cs typeface="Montserrat"/>
                <a:sym typeface="Montserrat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  <a:defRPr sz="1200">
                <a:latin typeface="Montserrat"/>
                <a:ea typeface="Montserrat"/>
                <a:cs typeface="Montserrat"/>
                <a:sym typeface="Montserrat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  <a:defRPr sz="1200">
                <a:latin typeface="Montserrat"/>
                <a:ea typeface="Montserrat"/>
                <a:cs typeface="Montserrat"/>
                <a:sym typeface="Montserrat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44" name="Google Shape;44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45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78975" y="4699100"/>
            <a:ext cx="558475" cy="30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6"/>
          <p:cNvPicPr preferRelativeResize="0"/>
          <p:nvPr/>
        </p:nvPicPr>
        <p:blipFill rotWithShape="1">
          <a:blip r:embed="rId4">
            <a:alphaModFix/>
          </a:blip>
          <a:srcRect b="28576" l="0" r="0" t="30756"/>
          <a:stretch/>
        </p:blipFill>
        <p:spPr>
          <a:xfrm>
            <a:off x="432025" y="4610038"/>
            <a:ext cx="1665398" cy="47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ágenes o gráficos" type="titleOnly">
  <p:cSld name="TITLE_ONLY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 txBox="1"/>
          <p:nvPr>
            <p:ph type="title"/>
          </p:nvPr>
        </p:nvSpPr>
        <p:spPr>
          <a:xfrm>
            <a:off x="311700" y="-12175"/>
            <a:ext cx="7749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Font typeface="Montserrat Medium"/>
              <a:buNone/>
              <a:defRPr sz="25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49" name="Google Shape;49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0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78975" y="4699100"/>
            <a:ext cx="558475" cy="30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51;p7"/>
          <p:cNvPicPr preferRelativeResize="0"/>
          <p:nvPr/>
        </p:nvPicPr>
        <p:blipFill rotWithShape="1">
          <a:blip r:embed="rId4">
            <a:alphaModFix/>
          </a:blip>
          <a:srcRect b="28576" l="0" r="0" t="30756"/>
          <a:stretch/>
        </p:blipFill>
        <p:spPr>
          <a:xfrm>
            <a:off x="432025" y="4610038"/>
            <a:ext cx="1665398" cy="47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8"/>
          <p:cNvSpPr/>
          <p:nvPr/>
        </p:nvSpPr>
        <p:spPr>
          <a:xfrm>
            <a:off x="-27250" y="-18175"/>
            <a:ext cx="9171300" cy="51618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8"/>
          <p:cNvSpPr txBox="1"/>
          <p:nvPr>
            <p:ph type="title"/>
          </p:nvPr>
        </p:nvSpPr>
        <p:spPr>
          <a:xfrm>
            <a:off x="490250" y="450150"/>
            <a:ext cx="8061000" cy="376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4000"/>
              <a:buFont typeface="Montserrat"/>
              <a:buNone/>
              <a:defRPr b="1" sz="4000">
                <a:solidFill>
                  <a:srgbClr val="41414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55" name="Google Shape;5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56" name="Google Shape;56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10675" y="4073939"/>
            <a:ext cx="1365875" cy="136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264238"/>
            <a:ext cx="1163080" cy="792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jercicios e imagen">
  <p:cSld name="SECTION_TITLE_AND_DESCRIPTION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9"/>
          <p:cNvSpPr txBox="1"/>
          <p:nvPr>
            <p:ph type="title"/>
          </p:nvPr>
        </p:nvSpPr>
        <p:spPr>
          <a:xfrm>
            <a:off x="265500" y="7759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Font typeface="Montserrat"/>
              <a:buNone/>
              <a:defRPr sz="38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2" name="Google Shape;62;p9"/>
          <p:cNvSpPr txBox="1"/>
          <p:nvPr>
            <p:ph idx="1" type="subTitle"/>
          </p:nvPr>
        </p:nvSpPr>
        <p:spPr>
          <a:xfrm>
            <a:off x="265500" y="24982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3" name="Google Shape;6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64" name="Google Shape;64;p9"/>
          <p:cNvSpPr/>
          <p:nvPr/>
        </p:nvSpPr>
        <p:spPr>
          <a:xfrm>
            <a:off x="4572150" y="-18175"/>
            <a:ext cx="4572000" cy="51618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5" name="Google Shape;65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6975" y="4699100"/>
            <a:ext cx="558475" cy="30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9"/>
          <p:cNvPicPr preferRelativeResize="0"/>
          <p:nvPr/>
        </p:nvPicPr>
        <p:blipFill rotWithShape="1">
          <a:blip r:embed="rId4">
            <a:alphaModFix/>
          </a:blip>
          <a:srcRect b="28576" l="0" r="0" t="30756"/>
          <a:stretch/>
        </p:blipFill>
        <p:spPr>
          <a:xfrm>
            <a:off x="432025" y="4610038"/>
            <a:ext cx="1665398" cy="47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itas">
  <p:cSld name="CAPTION_ONLY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0"/>
          <p:cNvSpPr/>
          <p:nvPr/>
        </p:nvSpPr>
        <p:spPr>
          <a:xfrm>
            <a:off x="-13650" y="-45425"/>
            <a:ext cx="9171300" cy="5580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10"/>
          <p:cNvSpPr txBox="1"/>
          <p:nvPr>
            <p:ph idx="1" type="body"/>
          </p:nvPr>
        </p:nvSpPr>
        <p:spPr>
          <a:xfrm>
            <a:off x="433800" y="1715975"/>
            <a:ext cx="8203800" cy="148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i="1" sz="2000">
                <a:latin typeface="Montserrat"/>
                <a:ea typeface="Montserrat"/>
                <a:cs typeface="Montserrat"/>
                <a:sym typeface="Montserrat"/>
              </a:defRPr>
            </a:lvl1pPr>
          </a:lstStyle>
          <a:p/>
        </p:txBody>
      </p:sp>
      <p:pic>
        <p:nvPicPr>
          <p:cNvPr id="71" name="Google Shape;71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7225" y="906000"/>
            <a:ext cx="1429649" cy="93666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32800" y="2758064"/>
            <a:ext cx="1385650" cy="907836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0"/>
          <p:cNvSpPr txBox="1"/>
          <p:nvPr/>
        </p:nvSpPr>
        <p:spPr>
          <a:xfrm>
            <a:off x="432025" y="3792225"/>
            <a:ext cx="8401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Autor/as/es: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4" name="Google Shape;74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78975" y="4699100"/>
            <a:ext cx="558475" cy="300725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0"/>
          <p:cNvSpPr txBox="1"/>
          <p:nvPr>
            <p:ph type="title"/>
          </p:nvPr>
        </p:nvSpPr>
        <p:spPr>
          <a:xfrm>
            <a:off x="1766475" y="3773600"/>
            <a:ext cx="7145100" cy="3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500"/>
              <a:buFont typeface="Montserrat Medium"/>
              <a:buNone/>
              <a:defRPr sz="15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7" name="Google Shape;77;p10"/>
          <p:cNvSpPr txBox="1"/>
          <p:nvPr>
            <p:ph idx="2" type="title"/>
          </p:nvPr>
        </p:nvSpPr>
        <p:spPr>
          <a:xfrm>
            <a:off x="432025" y="83275"/>
            <a:ext cx="7145100" cy="3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500"/>
              <a:buFont typeface="Montserrat SemiBold"/>
              <a:buNone/>
              <a:defRPr sz="150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78" name="Google Shape;78;p10"/>
          <p:cNvPicPr preferRelativeResize="0"/>
          <p:nvPr/>
        </p:nvPicPr>
        <p:blipFill rotWithShape="1">
          <a:blip r:embed="rId6">
            <a:alphaModFix/>
          </a:blip>
          <a:srcRect b="28576" l="0" r="0" t="30756"/>
          <a:stretch/>
        </p:blipFill>
        <p:spPr>
          <a:xfrm>
            <a:off x="432025" y="4610038"/>
            <a:ext cx="1665398" cy="47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72">
          <p15:clr>
            <a:srgbClr val="FA7B17"/>
          </p15:clr>
        </p15:guide>
        <p15:guide id="2" pos="5441">
          <p15:clr>
            <a:srgbClr val="FA7B17"/>
          </p15:clr>
        </p15:guide>
        <p15:guide id="3" orient="horz" pos="2551">
          <p15:clr>
            <a:srgbClr val="FA7B17"/>
          </p15:clr>
        </p15:guide>
      </p15:sldGuideLst>
    </p:ext>
  </p:extLst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Relationship Id="rId4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png"/><Relationship Id="rId4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2.png"/><Relationship Id="rId4" Type="http://schemas.openxmlformats.org/officeDocument/2006/relationships/image" Target="../media/image24.png"/><Relationship Id="rId5" Type="http://schemas.openxmlformats.org/officeDocument/2006/relationships/image" Target="../media/image1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3.png"/><Relationship Id="rId4" Type="http://schemas.openxmlformats.org/officeDocument/2006/relationships/image" Target="../media/image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0.png"/><Relationship Id="rId4" Type="http://schemas.openxmlformats.org/officeDocument/2006/relationships/image" Target="../media/image3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0.gif"/><Relationship Id="rId4" Type="http://schemas.openxmlformats.org/officeDocument/2006/relationships/image" Target="../media/image1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1.png"/><Relationship Id="rId4" Type="http://schemas.openxmlformats.org/officeDocument/2006/relationships/image" Target="../media/image27.gif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2.png"/><Relationship Id="rId4" Type="http://schemas.openxmlformats.org/officeDocument/2006/relationships/image" Target="../media/image2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4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5.png"/><Relationship Id="rId4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6"/>
          <p:cNvSpPr txBox="1"/>
          <p:nvPr>
            <p:ph type="title"/>
          </p:nvPr>
        </p:nvSpPr>
        <p:spPr>
          <a:xfrm>
            <a:off x="3335100" y="1469100"/>
            <a:ext cx="5497200" cy="137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Desarrollo Fullstack</a:t>
            </a:r>
            <a:endParaRPr/>
          </a:p>
        </p:txBody>
      </p:sp>
      <p:pic>
        <p:nvPicPr>
          <p:cNvPr id="144" name="Google Shape;14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7287" y="2844300"/>
            <a:ext cx="2112825" cy="129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5"/>
          <p:cNvSpPr txBox="1"/>
          <p:nvPr>
            <p:ph type="title"/>
          </p:nvPr>
        </p:nvSpPr>
        <p:spPr>
          <a:xfrm>
            <a:off x="311700" y="597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Main Axis - Cross Axis</a:t>
            </a:r>
            <a:endParaRPr/>
          </a:p>
        </p:txBody>
      </p:sp>
      <p:sp>
        <p:nvSpPr>
          <p:cNvPr id="217" name="Google Shape;217;p25"/>
          <p:cNvSpPr txBox="1"/>
          <p:nvPr>
            <p:ph idx="1" type="body"/>
          </p:nvPr>
        </p:nvSpPr>
        <p:spPr>
          <a:xfrm>
            <a:off x="326000" y="1152475"/>
            <a:ext cx="8666100" cy="6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/>
              <a:t>Al trabajar de esta manera, nos encontramos con que tenemos un </a:t>
            </a:r>
            <a:r>
              <a:rPr b="1" i="1" lang="es"/>
              <a:t>Eje Principal</a:t>
            </a:r>
            <a:r>
              <a:rPr lang="es"/>
              <a:t> (main axis) y un </a:t>
            </a:r>
            <a:r>
              <a:rPr b="1" i="1" lang="es"/>
              <a:t>Eje secundario</a:t>
            </a:r>
            <a:r>
              <a:rPr lang="es"/>
              <a:t> (cross axis).</a:t>
            </a:r>
            <a:endParaRPr/>
          </a:p>
        </p:txBody>
      </p:sp>
      <p:pic>
        <p:nvPicPr>
          <p:cNvPr id="218" name="Google Shape;21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5538" y="1800475"/>
            <a:ext cx="5052926" cy="2842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6"/>
          <p:cNvSpPr txBox="1"/>
          <p:nvPr>
            <p:ph idx="1" type="subTitle"/>
          </p:nvPr>
        </p:nvSpPr>
        <p:spPr>
          <a:xfrm>
            <a:off x="557529" y="1607775"/>
            <a:ext cx="8177100" cy="264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Flexbox </a:t>
            </a:r>
            <a:r>
              <a:rPr lang="es">
                <a:solidFill>
                  <a:srgbClr val="F9F9F9"/>
                </a:solidFill>
                <a:highlight>
                  <a:srgbClr val="FF8B39"/>
                </a:highlight>
              </a:rPr>
              <a:t>no depende de una única propiedad</a:t>
            </a:r>
            <a:r>
              <a:rPr lang="es"/>
              <a:t> si no que se encuentra compuesto por un </a:t>
            </a:r>
            <a:r>
              <a:rPr b="1" lang="es">
                <a:solidFill>
                  <a:srgbClr val="7685E6"/>
                </a:solidFill>
                <a:latin typeface="Montserrat"/>
                <a:ea typeface="Montserrat"/>
                <a:cs typeface="Montserrat"/>
                <a:sym typeface="Montserrat"/>
              </a:rPr>
              <a:t>conjunto</a:t>
            </a:r>
            <a:r>
              <a:rPr lang="es"/>
              <a:t> de ellas que nos permiten configurar la </a:t>
            </a:r>
            <a:r>
              <a:rPr lang="es" u="sng"/>
              <a:t>disposición</a:t>
            </a:r>
            <a:r>
              <a:rPr lang="es"/>
              <a:t> de </a:t>
            </a:r>
            <a:r>
              <a:rPr b="1" lang="es">
                <a:latin typeface="Montserrat"/>
                <a:ea typeface="Montserrat"/>
                <a:cs typeface="Montserrat"/>
                <a:sym typeface="Montserrat"/>
              </a:rPr>
              <a:t>nuestros elementos</a:t>
            </a:r>
            <a:r>
              <a:rPr lang="es"/>
              <a:t> en </a:t>
            </a:r>
            <a:r>
              <a:rPr lang="es">
                <a:solidFill>
                  <a:srgbClr val="F9F9F9"/>
                </a:solidFill>
                <a:highlight>
                  <a:srgbClr val="7685E6"/>
                </a:highlight>
              </a:rPr>
              <a:t>contenedores flexibles</a:t>
            </a:r>
            <a:r>
              <a:rPr lang="es"/>
              <a:t>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En su mayoría, </a:t>
            </a:r>
            <a:r>
              <a:rPr lang="es" u="sng"/>
              <a:t>estas propiedades son aplicadas a los elementos padres</a:t>
            </a:r>
            <a:r>
              <a:rPr lang="es"/>
              <a:t> (flex container) aunque </a:t>
            </a:r>
            <a:r>
              <a:rPr b="1" lang="es">
                <a:solidFill>
                  <a:srgbClr val="E15BBA"/>
                </a:solidFill>
                <a:latin typeface="Montserrat"/>
                <a:ea typeface="Montserrat"/>
                <a:cs typeface="Montserrat"/>
                <a:sym typeface="Montserrat"/>
              </a:rPr>
              <a:t>algunas</a:t>
            </a:r>
            <a:r>
              <a:rPr lang="es"/>
              <a:t> se usan en los </a:t>
            </a:r>
            <a:r>
              <a:rPr b="1" i="1" lang="es">
                <a:solidFill>
                  <a:srgbClr val="FF8B39"/>
                </a:solidFill>
                <a:latin typeface="Montserrat"/>
                <a:ea typeface="Montserrat"/>
                <a:cs typeface="Montserrat"/>
                <a:sym typeface="Montserrat"/>
              </a:rPr>
              <a:t>elementos hijos</a:t>
            </a:r>
            <a:r>
              <a:rPr lang="es"/>
              <a:t> (flex item).</a:t>
            </a:r>
            <a:endParaRPr/>
          </a:p>
        </p:txBody>
      </p:sp>
      <p:sp>
        <p:nvSpPr>
          <p:cNvPr id="224" name="Google Shape;224;p26"/>
          <p:cNvSpPr txBox="1"/>
          <p:nvPr>
            <p:ph type="ctrTitle"/>
          </p:nvPr>
        </p:nvSpPr>
        <p:spPr>
          <a:xfrm>
            <a:off x="550375" y="7600"/>
            <a:ext cx="8043300" cy="15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Propiedades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7"/>
          <p:cNvSpPr txBox="1"/>
          <p:nvPr>
            <p:ph type="title"/>
          </p:nvPr>
        </p:nvSpPr>
        <p:spPr>
          <a:xfrm>
            <a:off x="311700" y="597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Declaración de Contenedor Flexible</a:t>
            </a:r>
            <a:endParaRPr/>
          </a:p>
        </p:txBody>
      </p:sp>
      <p:sp>
        <p:nvSpPr>
          <p:cNvPr id="230" name="Google Shape;230;p27"/>
          <p:cNvSpPr txBox="1"/>
          <p:nvPr>
            <p:ph idx="1" type="body"/>
          </p:nvPr>
        </p:nvSpPr>
        <p:spPr>
          <a:xfrm>
            <a:off x="326000" y="1152475"/>
            <a:ext cx="8520600" cy="114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Lo primero que debemos hacer </a:t>
            </a:r>
            <a:r>
              <a:rPr b="1" lang="es"/>
              <a:t>para comenzar a usar flex</a:t>
            </a:r>
            <a:r>
              <a:rPr lang="es"/>
              <a:t> es declarar a nuestro </a:t>
            </a:r>
            <a:r>
              <a:rPr i="1" lang="es" u="sng"/>
              <a:t>contenedor padre</a:t>
            </a:r>
            <a:r>
              <a:rPr lang="es"/>
              <a:t>, que </a:t>
            </a:r>
            <a:r>
              <a:rPr b="1" lang="es">
                <a:solidFill>
                  <a:srgbClr val="FF8B39"/>
                </a:solidFill>
              </a:rPr>
              <a:t>sus hijos</a:t>
            </a:r>
            <a:r>
              <a:rPr lang="es"/>
              <a:t> serán </a:t>
            </a:r>
            <a:r>
              <a:rPr lang="es">
                <a:solidFill>
                  <a:srgbClr val="F9F9F9"/>
                </a:solidFill>
                <a:highlight>
                  <a:srgbClr val="E15BBA"/>
                </a:highlight>
              </a:rPr>
              <a:t>posicionados</a:t>
            </a:r>
            <a:r>
              <a:rPr lang="es"/>
              <a:t> de forma </a:t>
            </a:r>
            <a:r>
              <a:rPr b="1" lang="es"/>
              <a:t>flexible</a:t>
            </a:r>
            <a:r>
              <a:rPr lang="es"/>
              <a:t>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Eso lo hacemos con la propiedad</a:t>
            </a:r>
            <a:r>
              <a:rPr lang="es"/>
              <a:t> </a:t>
            </a:r>
            <a:r>
              <a:rPr lang="es">
                <a:solidFill>
                  <a:srgbClr val="00FFFF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display</a:t>
            </a:r>
            <a:r>
              <a:rPr lang="es">
                <a:solidFill>
                  <a:srgbClr val="434343"/>
                </a:solidFill>
                <a:latin typeface="Fira Mono"/>
                <a:ea typeface="Fira Mono"/>
                <a:cs typeface="Fira Mono"/>
                <a:sym typeface="Fira Mono"/>
              </a:rPr>
              <a:t> </a:t>
            </a:r>
            <a:r>
              <a:rPr lang="es"/>
              <a:t>que ya conocemos, pero ahora con el valor: </a:t>
            </a:r>
            <a:r>
              <a:rPr lang="es" sz="1300">
                <a:solidFill>
                  <a:srgbClr val="FF8B39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flex;</a:t>
            </a:r>
            <a:endParaRPr sz="1300">
              <a:solidFill>
                <a:srgbClr val="FF8B39"/>
              </a:solidFill>
              <a:highlight>
                <a:srgbClr val="434343"/>
              </a:highlight>
              <a:latin typeface="Fira Mono"/>
              <a:ea typeface="Fira Mono"/>
              <a:cs typeface="Fira Mono"/>
              <a:sym typeface="Fira Mono"/>
            </a:endParaRPr>
          </a:p>
        </p:txBody>
      </p:sp>
      <p:pic>
        <p:nvPicPr>
          <p:cNvPr id="231" name="Google Shape;23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6000" y="2462775"/>
            <a:ext cx="4475575" cy="180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68425" y="2653490"/>
            <a:ext cx="3353925" cy="141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8"/>
          <p:cNvSpPr txBox="1"/>
          <p:nvPr>
            <p:ph type="title"/>
          </p:nvPr>
        </p:nvSpPr>
        <p:spPr>
          <a:xfrm>
            <a:off x="311700" y="597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Dirección - Multilínea</a:t>
            </a:r>
            <a:endParaRPr/>
          </a:p>
        </p:txBody>
      </p:sp>
      <p:sp>
        <p:nvSpPr>
          <p:cNvPr id="238" name="Google Shape;238;p28"/>
          <p:cNvSpPr txBox="1"/>
          <p:nvPr>
            <p:ph idx="1" type="body"/>
          </p:nvPr>
        </p:nvSpPr>
        <p:spPr>
          <a:xfrm>
            <a:off x="326000" y="1152475"/>
            <a:ext cx="4445400" cy="112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Para manejar la </a:t>
            </a:r>
            <a:r>
              <a:rPr b="1" lang="es"/>
              <a:t>dirección</a:t>
            </a:r>
            <a:r>
              <a:rPr lang="es"/>
              <a:t> de nuestros items vamos a </a:t>
            </a:r>
            <a:r>
              <a:rPr lang="es">
                <a:solidFill>
                  <a:srgbClr val="F9F9F9"/>
                </a:solidFill>
                <a:highlight>
                  <a:srgbClr val="7685E6"/>
                </a:highlight>
              </a:rPr>
              <a:t>utilizar</a:t>
            </a:r>
            <a:r>
              <a:rPr lang="es"/>
              <a:t> la propiedad </a:t>
            </a:r>
            <a:r>
              <a:rPr lang="es">
                <a:solidFill>
                  <a:srgbClr val="00FFFF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flex-direction </a:t>
            </a:r>
            <a:r>
              <a:rPr lang="es"/>
              <a:t>que puede tomar los valores: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rgbClr val="FF8B39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row</a:t>
            </a:r>
            <a:r>
              <a:rPr lang="es" sz="1300">
                <a:solidFill>
                  <a:srgbClr val="F9F9F9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*</a:t>
            </a:r>
            <a:r>
              <a:rPr lang="es" sz="1300">
                <a:solidFill>
                  <a:srgbClr val="FF8B39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 | row-reverse | column |</a:t>
            </a:r>
            <a:r>
              <a:rPr lang="es" sz="1300">
                <a:solidFill>
                  <a:srgbClr val="FF8B39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c</a:t>
            </a:r>
            <a:r>
              <a:rPr lang="es" sz="1300">
                <a:solidFill>
                  <a:srgbClr val="FF8B39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olumn-reverse</a:t>
            </a:r>
            <a:endParaRPr sz="1300">
              <a:solidFill>
                <a:srgbClr val="FF8B39"/>
              </a:solidFill>
              <a:highlight>
                <a:srgbClr val="434343"/>
              </a:highlight>
              <a:latin typeface="Fira Mono"/>
              <a:ea typeface="Fira Mono"/>
              <a:cs typeface="Fira Mono"/>
              <a:sym typeface="Fira Mono"/>
            </a:endParaRPr>
          </a:p>
        </p:txBody>
      </p:sp>
      <p:pic>
        <p:nvPicPr>
          <p:cNvPr id="239" name="Google Shape;23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8850" y="2554775"/>
            <a:ext cx="3690000" cy="1694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28"/>
          <p:cNvSpPr txBox="1"/>
          <p:nvPr>
            <p:ph idx="1" type="body"/>
          </p:nvPr>
        </p:nvSpPr>
        <p:spPr>
          <a:xfrm>
            <a:off x="4707200" y="1152475"/>
            <a:ext cx="4342200" cy="112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Si queremos un comportamiento </a:t>
            </a:r>
            <a:r>
              <a:rPr b="1" lang="es">
                <a:solidFill>
                  <a:srgbClr val="FF8B39"/>
                </a:solidFill>
              </a:rPr>
              <a:t>multilínea</a:t>
            </a:r>
            <a:r>
              <a:rPr lang="es"/>
              <a:t> entonces </a:t>
            </a:r>
            <a:r>
              <a:rPr lang="es" u="sng"/>
              <a:t>nuestra propiedad</a:t>
            </a:r>
            <a:r>
              <a:rPr lang="es"/>
              <a:t> es</a:t>
            </a:r>
            <a:r>
              <a:rPr lang="es"/>
              <a:t> </a:t>
            </a:r>
            <a:r>
              <a:rPr lang="es">
                <a:solidFill>
                  <a:srgbClr val="00FFFF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flex-wrap </a:t>
            </a:r>
            <a:r>
              <a:rPr lang="es"/>
              <a:t>que puede tomar los valores: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rgbClr val="FF8B39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wrap | wrap-reverse | nowrap</a:t>
            </a:r>
            <a:r>
              <a:rPr lang="es" sz="1300">
                <a:solidFill>
                  <a:srgbClr val="F9F9F9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*</a:t>
            </a:r>
            <a:endParaRPr>
              <a:solidFill>
                <a:srgbClr val="F9F9F9"/>
              </a:solidFill>
            </a:endParaRPr>
          </a:p>
        </p:txBody>
      </p:sp>
      <p:pic>
        <p:nvPicPr>
          <p:cNvPr id="241" name="Google Shape;241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97163" y="2630500"/>
            <a:ext cx="2962275" cy="1543050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28"/>
          <p:cNvSpPr txBox="1"/>
          <p:nvPr/>
        </p:nvSpPr>
        <p:spPr>
          <a:xfrm>
            <a:off x="381300" y="4306500"/>
            <a:ext cx="3000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rgbClr val="F9F9F9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*</a:t>
            </a:r>
            <a:r>
              <a:rPr lang="es" sz="900">
                <a:solidFill>
                  <a:srgbClr val="414141"/>
                </a:solidFill>
                <a:latin typeface="Fira Mono"/>
                <a:ea typeface="Fira Mono"/>
                <a:cs typeface="Fira Mono"/>
                <a:sym typeface="Fira Mono"/>
              </a:rPr>
              <a:t> </a:t>
            </a:r>
            <a:r>
              <a:rPr lang="es"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valores por defecto</a:t>
            </a:r>
            <a:endParaRPr sz="10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9"/>
          <p:cNvSpPr txBox="1"/>
          <p:nvPr>
            <p:ph type="title"/>
          </p:nvPr>
        </p:nvSpPr>
        <p:spPr>
          <a:xfrm>
            <a:off x="490250" y="615225"/>
            <a:ext cx="8061000" cy="226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s" sz="2700">
                <a:solidFill>
                  <a:srgbClr val="00FFFF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flex-direction</a:t>
            </a:r>
            <a:r>
              <a:rPr lang="es" sz="2700"/>
              <a:t> y </a:t>
            </a:r>
            <a:r>
              <a:rPr b="0" lang="es" sz="2700">
                <a:solidFill>
                  <a:srgbClr val="00FFFF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flex-wrap</a:t>
            </a:r>
            <a:r>
              <a:rPr b="0" lang="es" sz="2700">
                <a:solidFill>
                  <a:srgbClr val="434343"/>
                </a:solidFill>
                <a:latin typeface="Fira Mono"/>
                <a:ea typeface="Fira Mono"/>
                <a:cs typeface="Fira Mono"/>
                <a:sym typeface="Fira Mono"/>
              </a:rPr>
              <a:t> </a:t>
            </a:r>
            <a:r>
              <a:rPr lang="es" sz="2700"/>
              <a:t>se pueden declarar juntos mediante el shorthand </a:t>
            </a:r>
            <a:r>
              <a:rPr b="0" lang="es" sz="2700">
                <a:solidFill>
                  <a:srgbClr val="00FFFF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flex-flow</a:t>
            </a:r>
            <a:r>
              <a:rPr lang="es" sz="2700"/>
              <a:t>.</a:t>
            </a:r>
            <a:endParaRPr sz="2700"/>
          </a:p>
        </p:txBody>
      </p:sp>
      <p:pic>
        <p:nvPicPr>
          <p:cNvPr id="248" name="Google Shape;24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9075" y="2792100"/>
            <a:ext cx="3943350" cy="156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0"/>
          <p:cNvSpPr txBox="1"/>
          <p:nvPr>
            <p:ph type="title"/>
          </p:nvPr>
        </p:nvSpPr>
        <p:spPr>
          <a:xfrm>
            <a:off x="311700" y="597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Espaciado</a:t>
            </a:r>
            <a:r>
              <a:rPr lang="es"/>
              <a:t> - Orden</a:t>
            </a:r>
            <a:endParaRPr/>
          </a:p>
        </p:txBody>
      </p:sp>
      <p:sp>
        <p:nvSpPr>
          <p:cNvPr id="254" name="Google Shape;254;p30"/>
          <p:cNvSpPr txBox="1"/>
          <p:nvPr>
            <p:ph idx="1" type="body"/>
          </p:nvPr>
        </p:nvSpPr>
        <p:spPr>
          <a:xfrm>
            <a:off x="326000" y="1152475"/>
            <a:ext cx="4180800" cy="89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Para manejar el espaciado entre nuestros items vamos a </a:t>
            </a:r>
            <a:r>
              <a:rPr lang="es">
                <a:solidFill>
                  <a:srgbClr val="F9F9F9"/>
                </a:solidFill>
                <a:highlight>
                  <a:srgbClr val="7685E6"/>
                </a:highlight>
              </a:rPr>
              <a:t>utilizar</a:t>
            </a:r>
            <a:r>
              <a:rPr lang="es"/>
              <a:t> la propiedad </a:t>
            </a:r>
            <a:r>
              <a:rPr lang="es">
                <a:solidFill>
                  <a:srgbClr val="00FFFF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gap</a:t>
            </a:r>
            <a:r>
              <a:rPr lang="es">
                <a:solidFill>
                  <a:srgbClr val="F9F9F9"/>
                </a:solidFill>
                <a:latin typeface="Fira Mono"/>
                <a:ea typeface="Fira Mono"/>
                <a:cs typeface="Fira Mono"/>
                <a:sym typeface="Fira Mono"/>
              </a:rPr>
              <a:t> </a:t>
            </a:r>
            <a:r>
              <a:rPr lang="es"/>
              <a:t>que toma cualquier unidad de medida conocida.</a:t>
            </a:r>
            <a:endParaRPr sz="1300">
              <a:solidFill>
                <a:srgbClr val="FF8B39"/>
              </a:solidFill>
              <a:highlight>
                <a:srgbClr val="434343"/>
              </a:highlight>
              <a:latin typeface="Fira Mono"/>
              <a:ea typeface="Fira Mono"/>
              <a:cs typeface="Fira Mono"/>
              <a:sym typeface="Fira Mono"/>
            </a:endParaRPr>
          </a:p>
        </p:txBody>
      </p:sp>
      <p:pic>
        <p:nvPicPr>
          <p:cNvPr id="255" name="Google Shape;25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9600" y="2210225"/>
            <a:ext cx="1933575" cy="2362200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30"/>
          <p:cNvSpPr txBox="1"/>
          <p:nvPr>
            <p:ph idx="1" type="body"/>
          </p:nvPr>
        </p:nvSpPr>
        <p:spPr>
          <a:xfrm>
            <a:off x="4506800" y="1152475"/>
            <a:ext cx="4542600" cy="89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Podemos cambiar el orden de nuestros </a:t>
            </a:r>
            <a:r>
              <a:rPr lang="es"/>
              <a:t>hijos</a:t>
            </a:r>
            <a:r>
              <a:rPr lang="es"/>
              <a:t> con</a:t>
            </a:r>
            <a:r>
              <a:rPr lang="es"/>
              <a:t> </a:t>
            </a:r>
            <a:r>
              <a:rPr lang="es">
                <a:solidFill>
                  <a:srgbClr val="00FFFF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order</a:t>
            </a:r>
            <a:r>
              <a:rPr lang="es"/>
              <a:t>, esta propiedad se aplica sobre el item hijo con el valor de posición que debe tomar.</a:t>
            </a:r>
            <a:endParaRPr/>
          </a:p>
        </p:txBody>
      </p:sp>
      <p:pic>
        <p:nvPicPr>
          <p:cNvPr id="257" name="Google Shape;257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71013" y="2914513"/>
            <a:ext cx="1876425" cy="106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08763" y="2120013"/>
            <a:ext cx="1882127" cy="254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1"/>
          <p:cNvSpPr txBox="1"/>
          <p:nvPr>
            <p:ph idx="1" type="body"/>
          </p:nvPr>
        </p:nvSpPr>
        <p:spPr>
          <a:xfrm>
            <a:off x="326000" y="1152475"/>
            <a:ext cx="8520600" cy="89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Nos ayuda a </a:t>
            </a:r>
            <a:r>
              <a:rPr b="1" lang="es"/>
              <a:t>distribuir</a:t>
            </a:r>
            <a:r>
              <a:rPr lang="es"/>
              <a:t> el espacio </a:t>
            </a:r>
            <a:r>
              <a:rPr lang="es">
                <a:solidFill>
                  <a:srgbClr val="F9F9F9"/>
                </a:solidFill>
                <a:highlight>
                  <a:srgbClr val="7685E6"/>
                </a:highlight>
              </a:rPr>
              <a:t>sobrante</a:t>
            </a:r>
            <a:r>
              <a:rPr lang="es"/>
              <a:t> del contenedor </a:t>
            </a:r>
            <a:r>
              <a:rPr lang="es" u="sng"/>
              <a:t>padre entre los items hijos</a:t>
            </a:r>
            <a:r>
              <a:rPr lang="es"/>
              <a:t>. Se declara en estos últimos a través de la propiedad </a:t>
            </a:r>
            <a:r>
              <a:rPr lang="es">
                <a:solidFill>
                  <a:srgbClr val="00FFFF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flex-grow</a:t>
            </a:r>
            <a:r>
              <a:rPr lang="es">
                <a:solidFill>
                  <a:srgbClr val="414141"/>
                </a:solidFill>
                <a:latin typeface="Fira Mono"/>
                <a:ea typeface="Fira Mono"/>
                <a:cs typeface="Fira Mono"/>
                <a:sym typeface="Fira Mono"/>
              </a:rPr>
              <a:t> </a:t>
            </a:r>
            <a:r>
              <a:rPr lang="es"/>
              <a:t>y su valor es un </a:t>
            </a:r>
            <a:r>
              <a:rPr b="1" lang="es"/>
              <a:t>número entero</a:t>
            </a:r>
            <a:r>
              <a:rPr lang="es"/>
              <a:t> que indica </a:t>
            </a:r>
            <a:r>
              <a:rPr lang="es"/>
              <a:t>cuánto</a:t>
            </a:r>
            <a:r>
              <a:rPr lang="es"/>
              <a:t> le corresponde de ese sobrante.</a:t>
            </a:r>
            <a:endParaRPr sz="1300">
              <a:solidFill>
                <a:srgbClr val="FF8B39"/>
              </a:solidFill>
              <a:highlight>
                <a:srgbClr val="434343"/>
              </a:highlight>
              <a:latin typeface="Fira Mono"/>
              <a:ea typeface="Fira Mono"/>
              <a:cs typeface="Fira Mono"/>
              <a:sym typeface="Fira Mono"/>
            </a:endParaRPr>
          </a:p>
        </p:txBody>
      </p:sp>
      <p:sp>
        <p:nvSpPr>
          <p:cNvPr id="264" name="Google Shape;264;p31"/>
          <p:cNvSpPr txBox="1"/>
          <p:nvPr>
            <p:ph type="title"/>
          </p:nvPr>
        </p:nvSpPr>
        <p:spPr>
          <a:xfrm>
            <a:off x="311700" y="597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Flex Grow</a:t>
            </a:r>
            <a:endParaRPr/>
          </a:p>
        </p:txBody>
      </p:sp>
      <p:sp>
        <p:nvSpPr>
          <p:cNvPr id="265" name="Google Shape;265;p31"/>
          <p:cNvSpPr txBox="1"/>
          <p:nvPr/>
        </p:nvSpPr>
        <p:spPr>
          <a:xfrm>
            <a:off x="3555950" y="2131425"/>
            <a:ext cx="3719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8C823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200px*3 = 600px | 400px/8 = 50xp</a:t>
            </a:r>
            <a:endParaRPr>
              <a:solidFill>
                <a:srgbClr val="F8C823"/>
              </a:solidFill>
            </a:endParaRPr>
          </a:p>
        </p:txBody>
      </p:sp>
      <p:pic>
        <p:nvPicPr>
          <p:cNvPr id="266" name="Google Shape;26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150" y="2131425"/>
            <a:ext cx="1704363" cy="245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89274" y="2570125"/>
            <a:ext cx="5852749" cy="2019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2"/>
          <p:cNvSpPr txBox="1"/>
          <p:nvPr>
            <p:ph idx="1" type="body"/>
          </p:nvPr>
        </p:nvSpPr>
        <p:spPr>
          <a:xfrm>
            <a:off x="376075" y="1504350"/>
            <a:ext cx="4180800" cy="21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FFFF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flex-shrink</a:t>
            </a:r>
            <a:r>
              <a:rPr lang="es">
                <a:solidFill>
                  <a:srgbClr val="434343"/>
                </a:solidFill>
                <a:latin typeface="Fira Mono"/>
                <a:ea typeface="Fira Mono"/>
                <a:cs typeface="Fira Mono"/>
                <a:sym typeface="Fira Mono"/>
              </a:rPr>
              <a:t> </a:t>
            </a:r>
            <a:r>
              <a:rPr lang="es"/>
              <a:t>funciona </a:t>
            </a:r>
            <a:r>
              <a:rPr lang="es" u="sng"/>
              <a:t>igual</a:t>
            </a:r>
            <a:r>
              <a:rPr lang="es"/>
              <a:t> que </a:t>
            </a:r>
            <a:r>
              <a:rPr lang="es">
                <a:solidFill>
                  <a:srgbClr val="00FFFF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flex-grow</a:t>
            </a:r>
            <a:r>
              <a:rPr lang="es"/>
              <a:t> solo que en este caso va a </a:t>
            </a:r>
            <a:r>
              <a:rPr b="1" lang="es"/>
              <a:t>determinar</a:t>
            </a:r>
            <a:r>
              <a:rPr lang="es"/>
              <a:t> </a:t>
            </a:r>
            <a:r>
              <a:rPr lang="es"/>
              <a:t>qué</a:t>
            </a:r>
            <a:r>
              <a:rPr lang="es"/>
              <a:t> sucede cuando </a:t>
            </a:r>
            <a:r>
              <a:rPr i="1" lang="es" u="sng"/>
              <a:t>al elemento padre</a:t>
            </a:r>
            <a:r>
              <a:rPr lang="es"/>
              <a:t> </a:t>
            </a:r>
            <a:r>
              <a:rPr b="1" lang="es">
                <a:solidFill>
                  <a:srgbClr val="E15BBA"/>
                </a:solidFill>
              </a:rPr>
              <a:t>le falta</a:t>
            </a:r>
            <a:r>
              <a:rPr lang="es"/>
              <a:t> espacio para ubicar a sus hijos, es decir, de </a:t>
            </a:r>
            <a:r>
              <a:rPr lang="es">
                <a:solidFill>
                  <a:srgbClr val="F9F9F9"/>
                </a:solidFill>
                <a:highlight>
                  <a:srgbClr val="7685E6"/>
                </a:highlight>
              </a:rPr>
              <a:t>quien toma el espacio faltante</a:t>
            </a:r>
            <a:r>
              <a:rPr lang="es"/>
              <a:t>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"/>
              <a:t>El valor y como se calcula es igual que el anterior.</a:t>
            </a:r>
            <a:endParaRPr b="1" i="1"/>
          </a:p>
        </p:txBody>
      </p:sp>
      <p:sp>
        <p:nvSpPr>
          <p:cNvPr id="273" name="Google Shape;273;p32"/>
          <p:cNvSpPr txBox="1"/>
          <p:nvPr>
            <p:ph type="title"/>
          </p:nvPr>
        </p:nvSpPr>
        <p:spPr>
          <a:xfrm>
            <a:off x="311700" y="597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Flex Shrink </a:t>
            </a:r>
            <a:endParaRPr/>
          </a:p>
        </p:txBody>
      </p:sp>
      <p:pic>
        <p:nvPicPr>
          <p:cNvPr id="274" name="Google Shape;27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1425" y="1205675"/>
            <a:ext cx="2172650" cy="273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3"/>
          <p:cNvSpPr txBox="1"/>
          <p:nvPr>
            <p:ph idx="1" type="body"/>
          </p:nvPr>
        </p:nvSpPr>
        <p:spPr>
          <a:xfrm>
            <a:off x="378550" y="3459825"/>
            <a:ext cx="3963600" cy="6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La propiedad </a:t>
            </a:r>
            <a:r>
              <a:rPr lang="es">
                <a:solidFill>
                  <a:srgbClr val="00FFFF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flex</a:t>
            </a:r>
            <a:r>
              <a:rPr lang="es">
                <a:solidFill>
                  <a:srgbClr val="434343"/>
                </a:solidFill>
                <a:latin typeface="Fira Mono"/>
                <a:ea typeface="Fira Mono"/>
                <a:cs typeface="Fira Mono"/>
                <a:sym typeface="Fira Mono"/>
              </a:rPr>
              <a:t> </a:t>
            </a:r>
            <a:r>
              <a:rPr lang="es"/>
              <a:t>es el shorthand property de las 3 anteriores.</a:t>
            </a:r>
            <a:endParaRPr b="1" i="1"/>
          </a:p>
        </p:txBody>
      </p:sp>
      <p:sp>
        <p:nvSpPr>
          <p:cNvPr id="280" name="Google Shape;280;p33"/>
          <p:cNvSpPr txBox="1"/>
          <p:nvPr>
            <p:ph idx="1" type="body"/>
          </p:nvPr>
        </p:nvSpPr>
        <p:spPr>
          <a:xfrm>
            <a:off x="307025" y="1568750"/>
            <a:ext cx="3963600" cy="89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FFFF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flex-basis</a:t>
            </a:r>
            <a:r>
              <a:rPr lang="es">
                <a:solidFill>
                  <a:srgbClr val="434343"/>
                </a:solidFill>
                <a:latin typeface="Fira Mono"/>
                <a:ea typeface="Fira Mono"/>
                <a:cs typeface="Fira Mono"/>
                <a:sym typeface="Fira Mono"/>
              </a:rPr>
              <a:t> </a:t>
            </a:r>
            <a:r>
              <a:rPr lang="es"/>
              <a:t>nos permite determinar el </a:t>
            </a:r>
            <a:r>
              <a:rPr b="1" lang="es">
                <a:solidFill>
                  <a:srgbClr val="F9F9F9"/>
                </a:solidFill>
                <a:highlight>
                  <a:srgbClr val="FF8B39"/>
                </a:highlight>
              </a:rPr>
              <a:t>ancho por defecto</a:t>
            </a:r>
            <a:r>
              <a:rPr lang="es"/>
              <a:t> de un item flexible como si de la propiedad </a:t>
            </a:r>
            <a:r>
              <a:rPr b="1" lang="es"/>
              <a:t>width</a:t>
            </a:r>
            <a:r>
              <a:rPr lang="es"/>
              <a:t> se tratara. </a:t>
            </a:r>
            <a:endParaRPr b="1" i="1"/>
          </a:p>
        </p:txBody>
      </p:sp>
      <p:sp>
        <p:nvSpPr>
          <p:cNvPr id="281" name="Google Shape;281;p33"/>
          <p:cNvSpPr txBox="1"/>
          <p:nvPr>
            <p:ph type="title"/>
          </p:nvPr>
        </p:nvSpPr>
        <p:spPr>
          <a:xfrm>
            <a:off x="311700" y="8263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Flex Basis</a:t>
            </a:r>
            <a:endParaRPr/>
          </a:p>
        </p:txBody>
      </p:sp>
      <p:sp>
        <p:nvSpPr>
          <p:cNvPr id="282" name="Google Shape;282;p33"/>
          <p:cNvSpPr txBox="1"/>
          <p:nvPr>
            <p:ph type="title"/>
          </p:nvPr>
        </p:nvSpPr>
        <p:spPr>
          <a:xfrm>
            <a:off x="376075" y="28871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Flex</a:t>
            </a:r>
            <a:endParaRPr/>
          </a:p>
        </p:txBody>
      </p:sp>
      <p:pic>
        <p:nvPicPr>
          <p:cNvPr id="283" name="Google Shape;28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02075" y="1457087"/>
            <a:ext cx="3133585" cy="11191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02075" y="3082813"/>
            <a:ext cx="3591276" cy="1025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4"/>
          <p:cNvSpPr txBox="1"/>
          <p:nvPr>
            <p:ph idx="1" type="subTitle"/>
          </p:nvPr>
        </p:nvSpPr>
        <p:spPr>
          <a:xfrm>
            <a:off x="557529" y="1607775"/>
            <a:ext cx="8177100" cy="264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Son la </a:t>
            </a:r>
            <a:r>
              <a:rPr lang="es">
                <a:solidFill>
                  <a:srgbClr val="F9F9F9"/>
                </a:solidFill>
                <a:highlight>
                  <a:srgbClr val="377BC7"/>
                </a:highlight>
              </a:rPr>
              <a:t>magia</a:t>
            </a:r>
            <a:r>
              <a:rPr lang="es"/>
              <a:t> de flexbox, con ellos podemos </a:t>
            </a:r>
            <a:r>
              <a:rPr b="1" lang="es">
                <a:solidFill>
                  <a:srgbClr val="FF8B39"/>
                </a:solidFill>
                <a:latin typeface="Montserrat"/>
                <a:ea typeface="Montserrat"/>
                <a:cs typeface="Montserrat"/>
                <a:sym typeface="Montserrat"/>
              </a:rPr>
              <a:t>distribuir</a:t>
            </a:r>
            <a:r>
              <a:rPr lang="es"/>
              <a:t> </a:t>
            </a:r>
            <a:r>
              <a:rPr i="1" lang="es" u="sng">
                <a:solidFill>
                  <a:srgbClr val="E15BBA"/>
                </a:solidFill>
              </a:rPr>
              <a:t>uniforme y automáticamente</a:t>
            </a:r>
            <a:r>
              <a:rPr lang="es"/>
              <a:t> nuestros </a:t>
            </a:r>
            <a:r>
              <a:rPr b="1" lang="es">
                <a:latin typeface="Montserrat"/>
                <a:ea typeface="Montserrat"/>
                <a:cs typeface="Montserrat"/>
                <a:sym typeface="Montserrat"/>
              </a:rPr>
              <a:t>elementos hijos</a:t>
            </a:r>
            <a:r>
              <a:rPr lang="es"/>
              <a:t> dentro de un contenedor flexible.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Existen </a:t>
            </a:r>
            <a:r>
              <a:rPr lang="es">
                <a:solidFill>
                  <a:srgbClr val="F8C823"/>
                </a:solidFill>
                <a:highlight>
                  <a:srgbClr val="F9F9F9"/>
                </a:highlight>
              </a:rPr>
              <a:t>múltiples</a:t>
            </a:r>
            <a:r>
              <a:rPr lang="es"/>
              <a:t> opciones y según cual usemos </a:t>
            </a:r>
            <a:r>
              <a:rPr b="1" lang="es">
                <a:solidFill>
                  <a:srgbClr val="F9F9F9"/>
                </a:solidFill>
                <a:highlight>
                  <a:srgbClr val="E15BBA"/>
                </a:highlight>
                <a:latin typeface="Montserrat"/>
                <a:ea typeface="Montserrat"/>
                <a:cs typeface="Montserrat"/>
                <a:sym typeface="Montserrat"/>
              </a:rPr>
              <a:t>actúan</a:t>
            </a:r>
            <a:r>
              <a:rPr b="1" lang="es">
                <a:solidFill>
                  <a:srgbClr val="FF8B39"/>
                </a:solidFill>
                <a:latin typeface="Montserrat"/>
                <a:ea typeface="Montserrat"/>
                <a:cs typeface="Montserrat"/>
                <a:sym typeface="Montserrat"/>
              </a:rPr>
              <a:t> sobre el main axis</a:t>
            </a:r>
            <a:r>
              <a:rPr lang="es"/>
              <a:t> o el </a:t>
            </a:r>
            <a:r>
              <a:rPr b="1" lang="es">
                <a:solidFill>
                  <a:srgbClr val="7685E6"/>
                </a:solidFill>
                <a:latin typeface="Montserrat"/>
                <a:ea typeface="Montserrat"/>
                <a:cs typeface="Montserrat"/>
                <a:sym typeface="Montserrat"/>
              </a:rPr>
              <a:t>cross axis</a:t>
            </a:r>
            <a:r>
              <a:rPr lang="es"/>
              <a:t> dependiendo el </a:t>
            </a:r>
            <a:r>
              <a:rPr lang="es" u="sng"/>
              <a:t>flex direction que hayamos aplicado</a:t>
            </a:r>
            <a:r>
              <a:rPr lang="es"/>
              <a:t>. </a:t>
            </a:r>
            <a:endParaRPr/>
          </a:p>
        </p:txBody>
      </p:sp>
      <p:sp>
        <p:nvSpPr>
          <p:cNvPr id="290" name="Google Shape;290;p34"/>
          <p:cNvSpPr txBox="1"/>
          <p:nvPr>
            <p:ph type="ctrTitle"/>
          </p:nvPr>
        </p:nvSpPr>
        <p:spPr>
          <a:xfrm>
            <a:off x="550375" y="7600"/>
            <a:ext cx="8043300" cy="15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Alineaciones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7"/>
          <p:cNvSpPr txBox="1"/>
          <p:nvPr>
            <p:ph type="ctrTitle"/>
          </p:nvPr>
        </p:nvSpPr>
        <p:spPr>
          <a:xfrm>
            <a:off x="311700" y="1226800"/>
            <a:ext cx="8520600" cy="15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Les damos la bienvenida</a:t>
            </a:r>
            <a:endParaRPr/>
          </a:p>
        </p:txBody>
      </p:sp>
      <p:sp>
        <p:nvSpPr>
          <p:cNvPr id="150" name="Google Shape;150;p1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Vamos a comenzar a grabar la clase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5"/>
          <p:cNvSpPr txBox="1"/>
          <p:nvPr>
            <p:ph type="title"/>
          </p:nvPr>
        </p:nvSpPr>
        <p:spPr>
          <a:xfrm>
            <a:off x="311700" y="-12175"/>
            <a:ext cx="7749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500">
                <a:solidFill>
                  <a:srgbClr val="00FFFF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justify-content</a:t>
            </a:r>
            <a:endParaRPr sz="2500"/>
          </a:p>
        </p:txBody>
      </p:sp>
      <p:sp>
        <p:nvSpPr>
          <p:cNvPr id="296" name="Google Shape;296;p35"/>
          <p:cNvSpPr txBox="1"/>
          <p:nvPr>
            <p:ph idx="4294967295" type="body"/>
          </p:nvPr>
        </p:nvSpPr>
        <p:spPr>
          <a:xfrm>
            <a:off x="326000" y="595650"/>
            <a:ext cx="8520600" cy="6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400">
                <a:solidFill>
                  <a:srgbClr val="FF8B39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flex-start | flex-end | center | space-between | space-around | space-evenly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/>
              <a:t>Se utiliza para alinear los ítems del </a:t>
            </a:r>
            <a:r>
              <a:rPr b="1" lang="es" sz="1400"/>
              <a:t>eje principal</a:t>
            </a:r>
            <a:r>
              <a:rPr lang="es" sz="1400"/>
              <a:t> o </a:t>
            </a:r>
            <a:r>
              <a:rPr b="1" lang="es" sz="1400">
                <a:solidFill>
                  <a:srgbClr val="F9F9F9"/>
                </a:solidFill>
                <a:highlight>
                  <a:srgbClr val="E15BBA"/>
                </a:highlight>
              </a:rPr>
              <a:t>main axis</a:t>
            </a:r>
            <a:r>
              <a:rPr lang="es" sz="1400"/>
              <a:t>.</a:t>
            </a:r>
            <a:endParaRPr sz="1400">
              <a:solidFill>
                <a:srgbClr val="FF8B39"/>
              </a:solidFill>
              <a:highlight>
                <a:srgbClr val="434343"/>
              </a:highlight>
            </a:endParaRPr>
          </a:p>
        </p:txBody>
      </p:sp>
      <p:pic>
        <p:nvPicPr>
          <p:cNvPr id="297" name="Google Shape;29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4563" y="1454300"/>
            <a:ext cx="4826225" cy="3109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3200" y="1491450"/>
            <a:ext cx="1821075" cy="303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6"/>
          <p:cNvSpPr txBox="1"/>
          <p:nvPr>
            <p:ph type="title"/>
          </p:nvPr>
        </p:nvSpPr>
        <p:spPr>
          <a:xfrm>
            <a:off x="311700" y="-12175"/>
            <a:ext cx="7749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FFFF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align</a:t>
            </a:r>
            <a:r>
              <a:rPr lang="es" sz="2500">
                <a:solidFill>
                  <a:srgbClr val="00FFFF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-</a:t>
            </a:r>
            <a:r>
              <a:rPr lang="es">
                <a:solidFill>
                  <a:srgbClr val="00FFFF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items</a:t>
            </a:r>
            <a:endParaRPr sz="2500"/>
          </a:p>
        </p:txBody>
      </p:sp>
      <p:sp>
        <p:nvSpPr>
          <p:cNvPr id="304" name="Google Shape;304;p36"/>
          <p:cNvSpPr txBox="1"/>
          <p:nvPr>
            <p:ph idx="4294967295" type="body"/>
          </p:nvPr>
        </p:nvSpPr>
        <p:spPr>
          <a:xfrm>
            <a:off x="326000" y="595650"/>
            <a:ext cx="8520600" cy="6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solidFill>
                  <a:srgbClr val="FF8B39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flex-start | flex-end | center | stretch | baseline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/>
              <a:t>Se utiliza para alinear los ítems del </a:t>
            </a:r>
            <a:r>
              <a:rPr b="1" lang="es" sz="1400"/>
              <a:t>eje secundario</a:t>
            </a:r>
            <a:r>
              <a:rPr lang="es" sz="1400"/>
              <a:t> o </a:t>
            </a:r>
            <a:r>
              <a:rPr b="1" lang="es" sz="1400">
                <a:solidFill>
                  <a:srgbClr val="F9F9F9"/>
                </a:solidFill>
                <a:highlight>
                  <a:srgbClr val="7685E6"/>
                </a:highlight>
              </a:rPr>
              <a:t>cross axis</a:t>
            </a:r>
            <a:r>
              <a:rPr lang="es" sz="1400"/>
              <a:t>.</a:t>
            </a:r>
            <a:endParaRPr sz="1400">
              <a:solidFill>
                <a:srgbClr val="FF8B39"/>
              </a:solidFill>
              <a:highlight>
                <a:srgbClr val="434343"/>
              </a:highlight>
            </a:endParaRPr>
          </a:p>
        </p:txBody>
      </p:sp>
      <p:pic>
        <p:nvPicPr>
          <p:cNvPr id="305" name="Google Shape;30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7325" y="1348725"/>
            <a:ext cx="2560375" cy="301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82950" y="1919025"/>
            <a:ext cx="5341350" cy="186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7"/>
          <p:cNvSpPr txBox="1"/>
          <p:nvPr>
            <p:ph type="title"/>
          </p:nvPr>
        </p:nvSpPr>
        <p:spPr>
          <a:xfrm>
            <a:off x="311700" y="-12175"/>
            <a:ext cx="7749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FFFF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align</a:t>
            </a:r>
            <a:r>
              <a:rPr lang="es" sz="2500">
                <a:solidFill>
                  <a:srgbClr val="00FFFF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-</a:t>
            </a:r>
            <a:r>
              <a:rPr lang="es">
                <a:solidFill>
                  <a:srgbClr val="00FFFF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content</a:t>
            </a:r>
            <a:endParaRPr sz="2500"/>
          </a:p>
        </p:txBody>
      </p:sp>
      <p:sp>
        <p:nvSpPr>
          <p:cNvPr id="312" name="Google Shape;312;p37"/>
          <p:cNvSpPr txBox="1"/>
          <p:nvPr>
            <p:ph idx="4294967295" type="body"/>
          </p:nvPr>
        </p:nvSpPr>
        <p:spPr>
          <a:xfrm>
            <a:off x="326000" y="595650"/>
            <a:ext cx="85206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FF8B39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flex-start | flex-end | center | space-between | space-around | space-evenly | stretch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/>
              <a:t>Servirá para </a:t>
            </a:r>
            <a:r>
              <a:rPr b="1" lang="es" sz="1400"/>
              <a:t>alinear</a:t>
            </a:r>
            <a:r>
              <a:rPr lang="es" sz="1400"/>
              <a:t> cada una de las </a:t>
            </a:r>
            <a:r>
              <a:rPr b="1" lang="es" sz="1400">
                <a:solidFill>
                  <a:srgbClr val="FF8B39"/>
                </a:solidFill>
              </a:rPr>
              <a:t>líneas</a:t>
            </a:r>
            <a:r>
              <a:rPr lang="es" sz="1400"/>
              <a:t> del </a:t>
            </a:r>
            <a:r>
              <a:rPr lang="es" sz="1400">
                <a:solidFill>
                  <a:srgbClr val="F9F9F9"/>
                </a:solidFill>
                <a:highlight>
                  <a:srgbClr val="377BC7"/>
                </a:highlight>
              </a:rPr>
              <a:t>contenedor multilínea</a:t>
            </a:r>
            <a:r>
              <a:rPr lang="es" sz="1400"/>
              <a:t>.</a:t>
            </a:r>
            <a:endParaRPr sz="1400">
              <a:solidFill>
                <a:srgbClr val="FF8B39"/>
              </a:solidFill>
              <a:highlight>
                <a:srgbClr val="434343"/>
              </a:highlight>
            </a:endParaRPr>
          </a:p>
        </p:txBody>
      </p:sp>
      <p:pic>
        <p:nvPicPr>
          <p:cNvPr id="313" name="Google Shape;31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4650" y="1208250"/>
            <a:ext cx="4534700" cy="359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8"/>
          <p:cNvSpPr txBox="1"/>
          <p:nvPr>
            <p:ph type="title"/>
          </p:nvPr>
        </p:nvSpPr>
        <p:spPr>
          <a:xfrm>
            <a:off x="311700" y="-12175"/>
            <a:ext cx="7749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FFFF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align</a:t>
            </a:r>
            <a:r>
              <a:rPr lang="es" sz="2500">
                <a:solidFill>
                  <a:srgbClr val="00FFFF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-</a:t>
            </a:r>
            <a:r>
              <a:rPr lang="es">
                <a:solidFill>
                  <a:srgbClr val="00FFFF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self</a:t>
            </a:r>
            <a:endParaRPr sz="2500"/>
          </a:p>
        </p:txBody>
      </p:sp>
      <p:sp>
        <p:nvSpPr>
          <p:cNvPr id="319" name="Google Shape;319;p38"/>
          <p:cNvSpPr txBox="1"/>
          <p:nvPr>
            <p:ph idx="4294967295" type="body"/>
          </p:nvPr>
        </p:nvSpPr>
        <p:spPr>
          <a:xfrm>
            <a:off x="326000" y="595650"/>
            <a:ext cx="8520600" cy="86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rgbClr val="FF8B39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auto | flex-start | flex-end | center | stretch | baseline</a:t>
            </a:r>
            <a:endParaRPr sz="1300">
              <a:solidFill>
                <a:srgbClr val="FF8B39"/>
              </a:solidFill>
              <a:highlight>
                <a:srgbClr val="434343"/>
              </a:highlight>
              <a:latin typeface="Fira Mono"/>
              <a:ea typeface="Fira Mono"/>
              <a:cs typeface="Fira Mono"/>
              <a:sym typeface="Fira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8B39"/>
              </a:solidFill>
              <a:highlight>
                <a:srgbClr val="434343"/>
              </a:highlight>
              <a:latin typeface="Fira Mono"/>
              <a:ea typeface="Fira Mono"/>
              <a:cs typeface="Fira Mono"/>
              <a:sym typeface="Fira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/>
              <a:t>Nos permite </a:t>
            </a:r>
            <a:r>
              <a:rPr lang="es" sz="1400" u="sng"/>
              <a:t>asignar</a:t>
            </a:r>
            <a:r>
              <a:rPr lang="es" sz="1400"/>
              <a:t> un </a:t>
            </a:r>
            <a:r>
              <a:rPr b="1" lang="es" sz="1400"/>
              <a:t>align-item</a:t>
            </a:r>
            <a:r>
              <a:rPr lang="es" sz="1400"/>
              <a:t> diferente a </a:t>
            </a:r>
            <a:r>
              <a:rPr lang="es" sz="1400">
                <a:solidFill>
                  <a:srgbClr val="F9F9F9"/>
                </a:solidFill>
                <a:highlight>
                  <a:srgbClr val="FF8B39"/>
                </a:highlight>
              </a:rPr>
              <a:t>un solo elemento hijo</a:t>
            </a:r>
            <a:r>
              <a:rPr lang="es" sz="1400"/>
              <a:t>.</a:t>
            </a:r>
            <a:endParaRPr sz="1400">
              <a:solidFill>
                <a:srgbClr val="FF8B39"/>
              </a:solidFill>
              <a:highlight>
                <a:srgbClr val="434343"/>
              </a:highlight>
            </a:endParaRPr>
          </a:p>
        </p:txBody>
      </p:sp>
      <p:pic>
        <p:nvPicPr>
          <p:cNvPr id="320" name="Google Shape;32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763" y="2091200"/>
            <a:ext cx="2828925" cy="161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12563" y="1729250"/>
            <a:ext cx="4048125" cy="2343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39"/>
          <p:cNvSpPr txBox="1"/>
          <p:nvPr>
            <p:ph type="title"/>
          </p:nvPr>
        </p:nvSpPr>
        <p:spPr>
          <a:xfrm>
            <a:off x="490250" y="1135950"/>
            <a:ext cx="8097300" cy="362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No te olvides de dar el presente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0"/>
          <p:cNvSpPr txBox="1"/>
          <p:nvPr>
            <p:ph type="title"/>
          </p:nvPr>
        </p:nvSpPr>
        <p:spPr>
          <a:xfrm>
            <a:off x="490250" y="1135950"/>
            <a:ext cx="8097300" cy="362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Recordá: </a:t>
            </a:r>
            <a:endParaRPr/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SzPts val="3200"/>
              <a:buFont typeface="Montserrat SemiBold"/>
              <a:buChar char="●"/>
            </a:pPr>
            <a:r>
              <a:rPr b="0" lang="es" sz="3200">
                <a:latin typeface="Montserrat SemiBold"/>
                <a:ea typeface="Montserrat SemiBold"/>
                <a:cs typeface="Montserrat SemiBold"/>
                <a:sym typeface="Montserrat SemiBold"/>
              </a:rPr>
              <a:t>R</a:t>
            </a:r>
            <a:r>
              <a:rPr b="0" lang="es" sz="3200">
                <a:latin typeface="Montserrat SemiBold"/>
                <a:ea typeface="Montserrat SemiBold"/>
                <a:cs typeface="Montserrat SemiBold"/>
                <a:sym typeface="Montserrat SemiBold"/>
              </a:rPr>
              <a:t>evisar la Cartelera de Novedades.</a:t>
            </a:r>
            <a:endParaRPr b="0" sz="3200"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SzPts val="3200"/>
              <a:buFont typeface="Montserrat SemiBold"/>
              <a:buChar char="●"/>
            </a:pPr>
            <a:r>
              <a:rPr b="0" lang="es" sz="3200">
                <a:latin typeface="Montserrat SemiBold"/>
                <a:ea typeface="Montserrat SemiBold"/>
                <a:cs typeface="Montserrat SemiBold"/>
                <a:sym typeface="Montserrat SemiBold"/>
              </a:rPr>
              <a:t>H</a:t>
            </a:r>
            <a:r>
              <a:rPr b="0" lang="es" sz="3200">
                <a:latin typeface="Montserrat SemiBold"/>
                <a:ea typeface="Montserrat SemiBold"/>
                <a:cs typeface="Montserrat SemiBold"/>
                <a:sym typeface="Montserrat SemiBold"/>
              </a:rPr>
              <a:t>acer tus consultas en el Foro.</a:t>
            </a:r>
            <a:endParaRPr b="0" sz="3200"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/>
              <a:t>Todo en el Aula Virtual.</a:t>
            </a:r>
            <a:endParaRPr sz="32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41"/>
          <p:cNvSpPr txBox="1"/>
          <p:nvPr>
            <p:ph type="title"/>
          </p:nvPr>
        </p:nvSpPr>
        <p:spPr>
          <a:xfrm>
            <a:off x="490250" y="1135950"/>
            <a:ext cx="8097300" cy="362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Gracias</a:t>
            </a:r>
            <a:endParaRPr sz="32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8"/>
          <p:cNvSpPr txBox="1"/>
          <p:nvPr>
            <p:ph idx="2" type="title"/>
          </p:nvPr>
        </p:nvSpPr>
        <p:spPr>
          <a:xfrm>
            <a:off x="3938175" y="1159375"/>
            <a:ext cx="1091700" cy="3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9F9F9"/>
                </a:solidFill>
              </a:rPr>
              <a:t>Clase 08</a:t>
            </a:r>
            <a:endParaRPr>
              <a:solidFill>
                <a:srgbClr val="F9F9F9"/>
              </a:solidFill>
            </a:endParaRPr>
          </a:p>
        </p:txBody>
      </p:sp>
      <p:sp>
        <p:nvSpPr>
          <p:cNvPr id="156" name="Google Shape;156;p18"/>
          <p:cNvSpPr txBox="1"/>
          <p:nvPr>
            <p:ph idx="3" type="title"/>
          </p:nvPr>
        </p:nvSpPr>
        <p:spPr>
          <a:xfrm>
            <a:off x="6877450" y="1159388"/>
            <a:ext cx="911700" cy="3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414141"/>
                </a:solidFill>
              </a:rPr>
              <a:t>Clase 09</a:t>
            </a:r>
            <a:endParaRPr>
              <a:solidFill>
                <a:srgbClr val="414141"/>
              </a:solidFill>
            </a:endParaRPr>
          </a:p>
        </p:txBody>
      </p:sp>
      <p:sp>
        <p:nvSpPr>
          <p:cNvPr id="157" name="Google Shape;157;p18"/>
          <p:cNvSpPr txBox="1"/>
          <p:nvPr>
            <p:ph type="title"/>
          </p:nvPr>
        </p:nvSpPr>
        <p:spPr>
          <a:xfrm>
            <a:off x="1271800" y="1159375"/>
            <a:ext cx="911700" cy="3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414141"/>
                </a:solidFill>
              </a:rPr>
              <a:t>Clase 07</a:t>
            </a:r>
            <a:endParaRPr>
              <a:solidFill>
                <a:srgbClr val="414141"/>
              </a:solidFill>
            </a:endParaRPr>
          </a:p>
        </p:txBody>
      </p:sp>
      <p:sp>
        <p:nvSpPr>
          <p:cNvPr id="158" name="Google Shape;158;p18"/>
          <p:cNvSpPr txBox="1"/>
          <p:nvPr>
            <p:ph idx="6" type="title"/>
          </p:nvPr>
        </p:nvSpPr>
        <p:spPr>
          <a:xfrm>
            <a:off x="3331525" y="2159925"/>
            <a:ext cx="2397900" cy="21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F9F9F9"/>
                </a:solidFill>
              </a:rPr>
              <a:t>Flexbox</a:t>
            </a:r>
            <a:endParaRPr b="1">
              <a:solidFill>
                <a:srgbClr val="F9F9F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F9F9F9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F9F9F9"/>
                </a:solidFill>
              </a:rPr>
              <a:t>      Display Flex</a:t>
            </a:r>
            <a:endParaRPr b="1">
              <a:solidFill>
                <a:srgbClr val="F9F9F9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F9F9F9"/>
                </a:solidFill>
              </a:rPr>
              <a:t>      Características</a:t>
            </a:r>
            <a:endParaRPr b="1">
              <a:solidFill>
                <a:srgbClr val="F9F9F9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F9F9F9"/>
                </a:solidFill>
              </a:rPr>
              <a:t>      Propiedades</a:t>
            </a:r>
            <a:endParaRPr b="1">
              <a:solidFill>
                <a:srgbClr val="F9F9F9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F9F9F9"/>
                </a:solidFill>
              </a:rPr>
              <a:t>      </a:t>
            </a:r>
            <a:endParaRPr b="1">
              <a:solidFill>
                <a:srgbClr val="F9F9F9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F9F9F9"/>
                </a:solidFill>
              </a:rPr>
              <a:t>      </a:t>
            </a:r>
            <a:endParaRPr b="1">
              <a:solidFill>
                <a:srgbClr val="F9F9F9"/>
              </a:solidFill>
            </a:endParaRPr>
          </a:p>
        </p:txBody>
      </p:sp>
      <p:sp>
        <p:nvSpPr>
          <p:cNvPr id="159" name="Google Shape;159;p18"/>
          <p:cNvSpPr/>
          <p:nvPr/>
        </p:nvSpPr>
        <p:spPr>
          <a:xfrm rot="5400000">
            <a:off x="3434104" y="2574248"/>
            <a:ext cx="116400" cy="117000"/>
          </a:xfrm>
          <a:prstGeom prst="triangle">
            <a:avLst>
              <a:gd fmla="val 50000" name="adj"/>
            </a:avLst>
          </a:prstGeom>
          <a:solidFill>
            <a:srgbClr val="E15BB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p18"/>
          <p:cNvSpPr/>
          <p:nvPr/>
        </p:nvSpPr>
        <p:spPr>
          <a:xfrm rot="5400000">
            <a:off x="3434104" y="2805336"/>
            <a:ext cx="116400" cy="117000"/>
          </a:xfrm>
          <a:prstGeom prst="triangle">
            <a:avLst>
              <a:gd fmla="val 50000" name="adj"/>
            </a:avLst>
          </a:prstGeom>
          <a:solidFill>
            <a:srgbClr val="E15BB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18"/>
          <p:cNvSpPr/>
          <p:nvPr/>
        </p:nvSpPr>
        <p:spPr>
          <a:xfrm rot="5400000">
            <a:off x="3434100" y="3036411"/>
            <a:ext cx="116400" cy="117000"/>
          </a:xfrm>
          <a:prstGeom prst="triangle">
            <a:avLst>
              <a:gd fmla="val 50000" name="adj"/>
            </a:avLst>
          </a:prstGeom>
          <a:solidFill>
            <a:srgbClr val="E15BB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18"/>
          <p:cNvSpPr txBox="1"/>
          <p:nvPr>
            <p:ph idx="6" type="title"/>
          </p:nvPr>
        </p:nvSpPr>
        <p:spPr>
          <a:xfrm>
            <a:off x="6134350" y="2155125"/>
            <a:ext cx="2397900" cy="21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414141"/>
                </a:solidFill>
              </a:rPr>
              <a:t>GRID</a:t>
            </a:r>
            <a:endParaRPr b="1">
              <a:solidFill>
                <a:srgbClr val="41414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41414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414141"/>
                </a:solidFill>
              </a:rPr>
              <a:t>      Grid Layout</a:t>
            </a:r>
            <a:endParaRPr b="1">
              <a:solidFill>
                <a:srgbClr val="41414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414141"/>
                </a:solidFill>
              </a:rPr>
              <a:t>      Características</a:t>
            </a:r>
            <a:endParaRPr b="1">
              <a:solidFill>
                <a:srgbClr val="41414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414141"/>
                </a:solidFill>
              </a:rPr>
              <a:t>      Propiedades</a:t>
            </a:r>
            <a:endParaRPr b="1">
              <a:solidFill>
                <a:srgbClr val="41414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F9F9F9"/>
                </a:solidFill>
              </a:rPr>
              <a:t>      </a:t>
            </a:r>
            <a:endParaRPr b="1">
              <a:solidFill>
                <a:srgbClr val="F9F9F9"/>
              </a:solidFill>
            </a:endParaRPr>
          </a:p>
        </p:txBody>
      </p:sp>
      <p:sp>
        <p:nvSpPr>
          <p:cNvPr id="163" name="Google Shape;163;p18"/>
          <p:cNvSpPr/>
          <p:nvPr/>
        </p:nvSpPr>
        <p:spPr>
          <a:xfrm rot="5400000">
            <a:off x="6236929" y="2569448"/>
            <a:ext cx="116400" cy="117000"/>
          </a:xfrm>
          <a:prstGeom prst="triangle">
            <a:avLst>
              <a:gd fmla="val 50000" name="adj"/>
            </a:avLst>
          </a:prstGeom>
          <a:solidFill>
            <a:srgbClr val="E15BB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18"/>
          <p:cNvSpPr/>
          <p:nvPr/>
        </p:nvSpPr>
        <p:spPr>
          <a:xfrm rot="5400000">
            <a:off x="6236929" y="2800536"/>
            <a:ext cx="116400" cy="117000"/>
          </a:xfrm>
          <a:prstGeom prst="triangle">
            <a:avLst>
              <a:gd fmla="val 50000" name="adj"/>
            </a:avLst>
          </a:prstGeom>
          <a:solidFill>
            <a:srgbClr val="E15BB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18"/>
          <p:cNvSpPr/>
          <p:nvPr/>
        </p:nvSpPr>
        <p:spPr>
          <a:xfrm rot="5400000">
            <a:off x="6236925" y="3031611"/>
            <a:ext cx="116400" cy="117000"/>
          </a:xfrm>
          <a:prstGeom prst="triangle">
            <a:avLst>
              <a:gd fmla="val 50000" name="adj"/>
            </a:avLst>
          </a:prstGeom>
          <a:solidFill>
            <a:srgbClr val="E15BB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18"/>
          <p:cNvSpPr txBox="1"/>
          <p:nvPr>
            <p:ph idx="6" type="title"/>
          </p:nvPr>
        </p:nvSpPr>
        <p:spPr>
          <a:xfrm>
            <a:off x="528700" y="2155125"/>
            <a:ext cx="2397900" cy="21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414141"/>
                </a:solidFill>
              </a:rPr>
              <a:t>CSS Intermedio</a:t>
            </a:r>
            <a:endParaRPr b="1">
              <a:solidFill>
                <a:srgbClr val="41414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41414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414141"/>
                </a:solidFill>
              </a:rPr>
              <a:t>      Transiciones</a:t>
            </a:r>
            <a:endParaRPr b="1">
              <a:solidFill>
                <a:srgbClr val="41414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414141"/>
                </a:solidFill>
              </a:rPr>
              <a:t>      Transformaciones</a:t>
            </a:r>
            <a:endParaRPr b="1">
              <a:solidFill>
                <a:srgbClr val="41414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414141"/>
                </a:solidFill>
              </a:rPr>
              <a:t>      Animaciones</a:t>
            </a:r>
            <a:endParaRPr b="1">
              <a:solidFill>
                <a:srgbClr val="41414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414141"/>
                </a:solidFill>
              </a:rPr>
              <a:t>      Pseudoselectores</a:t>
            </a:r>
            <a:endParaRPr b="1">
              <a:solidFill>
                <a:srgbClr val="41414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414141"/>
                </a:solidFill>
              </a:rPr>
              <a:t>      Pseudoclases</a:t>
            </a:r>
            <a:endParaRPr b="1">
              <a:solidFill>
                <a:srgbClr val="41414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F9F9F9"/>
                </a:solidFill>
              </a:rPr>
              <a:t>      </a:t>
            </a:r>
            <a:endParaRPr b="1">
              <a:solidFill>
                <a:srgbClr val="F9F9F9"/>
              </a:solidFill>
            </a:endParaRPr>
          </a:p>
        </p:txBody>
      </p:sp>
      <p:sp>
        <p:nvSpPr>
          <p:cNvPr id="167" name="Google Shape;167;p18"/>
          <p:cNvSpPr/>
          <p:nvPr/>
        </p:nvSpPr>
        <p:spPr>
          <a:xfrm rot="5400000">
            <a:off x="631279" y="2569448"/>
            <a:ext cx="116400" cy="117000"/>
          </a:xfrm>
          <a:prstGeom prst="triangle">
            <a:avLst>
              <a:gd fmla="val 50000" name="adj"/>
            </a:avLst>
          </a:prstGeom>
          <a:solidFill>
            <a:srgbClr val="E15BB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18"/>
          <p:cNvSpPr/>
          <p:nvPr/>
        </p:nvSpPr>
        <p:spPr>
          <a:xfrm rot="5400000">
            <a:off x="631279" y="2800536"/>
            <a:ext cx="116400" cy="117000"/>
          </a:xfrm>
          <a:prstGeom prst="triangle">
            <a:avLst>
              <a:gd fmla="val 50000" name="adj"/>
            </a:avLst>
          </a:prstGeom>
          <a:solidFill>
            <a:srgbClr val="E15BB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18"/>
          <p:cNvSpPr/>
          <p:nvPr/>
        </p:nvSpPr>
        <p:spPr>
          <a:xfrm rot="5400000">
            <a:off x="631275" y="3031611"/>
            <a:ext cx="116400" cy="117000"/>
          </a:xfrm>
          <a:prstGeom prst="triangle">
            <a:avLst>
              <a:gd fmla="val 50000" name="adj"/>
            </a:avLst>
          </a:prstGeom>
          <a:solidFill>
            <a:srgbClr val="E15BB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p18"/>
          <p:cNvSpPr/>
          <p:nvPr/>
        </p:nvSpPr>
        <p:spPr>
          <a:xfrm rot="5400000">
            <a:off x="631275" y="3262686"/>
            <a:ext cx="116400" cy="117000"/>
          </a:xfrm>
          <a:prstGeom prst="triangle">
            <a:avLst>
              <a:gd fmla="val 50000" name="adj"/>
            </a:avLst>
          </a:prstGeom>
          <a:solidFill>
            <a:srgbClr val="E15BB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p18"/>
          <p:cNvSpPr/>
          <p:nvPr/>
        </p:nvSpPr>
        <p:spPr>
          <a:xfrm rot="5400000">
            <a:off x="631275" y="3486274"/>
            <a:ext cx="116400" cy="117000"/>
          </a:xfrm>
          <a:prstGeom prst="triangle">
            <a:avLst>
              <a:gd fmla="val 50000" name="adj"/>
            </a:avLst>
          </a:prstGeom>
          <a:solidFill>
            <a:srgbClr val="E15BB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9"/>
          <p:cNvSpPr txBox="1"/>
          <p:nvPr>
            <p:ph type="title"/>
          </p:nvPr>
        </p:nvSpPr>
        <p:spPr>
          <a:xfrm>
            <a:off x="490250" y="450150"/>
            <a:ext cx="8061000" cy="376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CSS</a:t>
            </a:r>
            <a:endParaRPr/>
          </a:p>
        </p:txBody>
      </p:sp>
      <p:sp>
        <p:nvSpPr>
          <p:cNvPr id="177" name="Google Shape;177;p19"/>
          <p:cNvSpPr txBox="1"/>
          <p:nvPr>
            <p:ph idx="4294967295" type="subTitle"/>
          </p:nvPr>
        </p:nvSpPr>
        <p:spPr>
          <a:xfrm>
            <a:off x="511711" y="2498275"/>
            <a:ext cx="4045200" cy="4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/>
              <a:t>Estructura en nuestros estilos</a:t>
            </a:r>
            <a:endParaRPr/>
          </a:p>
        </p:txBody>
      </p:sp>
      <p:pic>
        <p:nvPicPr>
          <p:cNvPr id="178" name="Google Shape;17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6700" y="1513537"/>
            <a:ext cx="1645374" cy="2116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0"/>
          <p:cNvSpPr txBox="1"/>
          <p:nvPr>
            <p:ph type="title"/>
          </p:nvPr>
        </p:nvSpPr>
        <p:spPr>
          <a:xfrm>
            <a:off x="490250" y="297300"/>
            <a:ext cx="8061000" cy="174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Hoy presentamos…</a:t>
            </a:r>
            <a:endParaRPr/>
          </a:p>
        </p:txBody>
      </p:sp>
      <p:pic>
        <p:nvPicPr>
          <p:cNvPr id="184" name="Google Shape;18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2649" y="1800700"/>
            <a:ext cx="2796200" cy="236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1"/>
          <p:cNvSpPr txBox="1"/>
          <p:nvPr>
            <p:ph type="ctrTitle"/>
          </p:nvPr>
        </p:nvSpPr>
        <p:spPr>
          <a:xfrm>
            <a:off x="311700" y="1226800"/>
            <a:ext cx="8520600" cy="15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FLEXBOX</a:t>
            </a:r>
            <a:endParaRPr/>
          </a:p>
        </p:txBody>
      </p:sp>
      <p:sp>
        <p:nvSpPr>
          <p:cNvPr id="190" name="Google Shape;190;p2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Nuestro nuevo mejor amigo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2"/>
          <p:cNvSpPr txBox="1"/>
          <p:nvPr>
            <p:ph idx="1" type="subTitle"/>
          </p:nvPr>
        </p:nvSpPr>
        <p:spPr>
          <a:xfrm>
            <a:off x="550375" y="1607775"/>
            <a:ext cx="8177100" cy="264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Como mencionamos anteriormente, en el </a:t>
            </a:r>
            <a:r>
              <a:rPr b="1" lang="es">
                <a:solidFill>
                  <a:srgbClr val="377BC7"/>
                </a:solidFill>
                <a:latin typeface="Montserrat"/>
                <a:ea typeface="Montserrat"/>
                <a:cs typeface="Montserrat"/>
                <a:sym typeface="Montserrat"/>
              </a:rPr>
              <a:t>pasado</a:t>
            </a:r>
            <a:r>
              <a:rPr lang="es"/>
              <a:t> para </a:t>
            </a:r>
            <a:r>
              <a:rPr lang="es" u="sng"/>
              <a:t>maquetar</a:t>
            </a:r>
            <a:r>
              <a:rPr lang="es"/>
              <a:t> la estructura de </a:t>
            </a:r>
            <a:r>
              <a:rPr i="1" lang="es">
                <a:solidFill>
                  <a:srgbClr val="E15BBA"/>
                </a:solidFill>
              </a:rPr>
              <a:t>un sitio web</a:t>
            </a:r>
            <a:r>
              <a:rPr lang="es"/>
              <a:t>, era necesario </a:t>
            </a:r>
            <a:r>
              <a:rPr b="1" lang="es">
                <a:latin typeface="Montserrat"/>
                <a:ea typeface="Montserrat"/>
                <a:cs typeface="Montserrat"/>
                <a:sym typeface="Montserrat"/>
              </a:rPr>
              <a:t>recurrir</a:t>
            </a:r>
            <a:r>
              <a:rPr lang="es"/>
              <a:t> a las </a:t>
            </a:r>
            <a:r>
              <a:rPr lang="es">
                <a:solidFill>
                  <a:srgbClr val="F9F9F9"/>
                </a:solidFill>
                <a:highlight>
                  <a:srgbClr val="7685E6"/>
                </a:highlight>
              </a:rPr>
              <a:t>tablas</a:t>
            </a:r>
            <a:r>
              <a:rPr lang="es"/>
              <a:t> o a la propiedad </a:t>
            </a:r>
            <a:r>
              <a:rPr b="1" lang="es">
                <a:latin typeface="Montserrat"/>
                <a:ea typeface="Montserrat"/>
                <a:cs typeface="Montserrat"/>
                <a:sym typeface="Montserrat"/>
              </a:rPr>
              <a:t>float</a:t>
            </a:r>
            <a:r>
              <a:rPr lang="es"/>
              <a:t> y sus raros comportamientos.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Flexbox es un </a:t>
            </a:r>
            <a:r>
              <a:rPr b="1" lang="es" u="sng">
                <a:latin typeface="Montserrat"/>
                <a:ea typeface="Montserrat"/>
                <a:cs typeface="Montserrat"/>
                <a:sym typeface="Montserrat"/>
              </a:rPr>
              <a:t>sistema</a:t>
            </a:r>
            <a:r>
              <a:rPr lang="es"/>
              <a:t> de elementos que </a:t>
            </a:r>
            <a:r>
              <a:rPr lang="es" u="sng"/>
              <a:t>nos invita a olvidar estos mecanismos</a:t>
            </a:r>
            <a:r>
              <a:rPr lang="es"/>
              <a:t> y utilizar una mecánica </a:t>
            </a:r>
            <a:r>
              <a:rPr lang="es">
                <a:solidFill>
                  <a:srgbClr val="F9F9F9"/>
                </a:solidFill>
                <a:highlight>
                  <a:srgbClr val="FF8B39"/>
                </a:highlight>
              </a:rPr>
              <a:t>más potente, limpia y flexible</a:t>
            </a:r>
            <a:r>
              <a:rPr lang="es"/>
              <a:t>, en la que los elementos HTML </a:t>
            </a:r>
            <a:r>
              <a:rPr i="1" lang="es">
                <a:solidFill>
                  <a:srgbClr val="E15BBA"/>
                </a:solidFill>
              </a:rPr>
              <a:t>se adaptan y fluyen automáticamente</a:t>
            </a:r>
            <a:r>
              <a:rPr lang="es"/>
              <a:t>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"/>
              <a:t>De este modo </a:t>
            </a:r>
            <a:r>
              <a:rPr b="1" i="1" lang="es">
                <a:latin typeface="Montserrat"/>
                <a:ea typeface="Montserrat"/>
                <a:cs typeface="Montserrat"/>
                <a:sym typeface="Montserrat"/>
              </a:rPr>
              <a:t>lograremos</a:t>
            </a:r>
            <a:r>
              <a:rPr i="1" lang="es"/>
              <a:t> que nuestros diseños </a:t>
            </a:r>
            <a:r>
              <a:rPr i="1" lang="es">
                <a:solidFill>
                  <a:srgbClr val="FF9900"/>
                </a:solidFill>
                <a:highlight>
                  <a:srgbClr val="F9F9F9"/>
                </a:highlight>
              </a:rPr>
              <a:t>sean adaptables a diferentes tamaños</a:t>
            </a:r>
            <a:r>
              <a:rPr i="1" lang="es"/>
              <a:t> de pantallas con </a:t>
            </a:r>
            <a:r>
              <a:rPr i="1" lang="es" u="sng"/>
              <a:t>menos código</a:t>
            </a:r>
            <a:r>
              <a:rPr i="1" lang="es"/>
              <a:t>.</a:t>
            </a:r>
            <a:endParaRPr i="1"/>
          </a:p>
        </p:txBody>
      </p:sp>
      <p:sp>
        <p:nvSpPr>
          <p:cNvPr id="196" name="Google Shape;196;p22"/>
          <p:cNvSpPr txBox="1"/>
          <p:nvPr>
            <p:ph type="ctrTitle"/>
          </p:nvPr>
        </p:nvSpPr>
        <p:spPr>
          <a:xfrm>
            <a:off x="550375" y="7600"/>
            <a:ext cx="8043300" cy="15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¿Qué es Flexbox?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3"/>
          <p:cNvSpPr txBox="1"/>
          <p:nvPr>
            <p:ph type="title"/>
          </p:nvPr>
        </p:nvSpPr>
        <p:spPr>
          <a:xfrm>
            <a:off x="311700" y="597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Flex Container - Flex Item</a:t>
            </a:r>
            <a:endParaRPr/>
          </a:p>
        </p:txBody>
      </p:sp>
      <p:sp>
        <p:nvSpPr>
          <p:cNvPr id="202" name="Google Shape;202;p23"/>
          <p:cNvSpPr txBox="1"/>
          <p:nvPr>
            <p:ph idx="1" type="body"/>
          </p:nvPr>
        </p:nvSpPr>
        <p:spPr>
          <a:xfrm>
            <a:off x="326000" y="1152475"/>
            <a:ext cx="8666100" cy="204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En Flexbox para </a:t>
            </a:r>
            <a:r>
              <a:rPr b="1" lang="es"/>
              <a:t>posicionar</a:t>
            </a:r>
            <a:r>
              <a:rPr lang="es"/>
              <a:t> nuestros elementos debemos </a:t>
            </a:r>
            <a:r>
              <a:rPr lang="es" u="sng"/>
              <a:t>asignarle el comportamiento</a:t>
            </a:r>
            <a:r>
              <a:rPr lang="es"/>
              <a:t> que buscamos al </a:t>
            </a:r>
            <a:r>
              <a:rPr lang="es">
                <a:solidFill>
                  <a:srgbClr val="F9F9F9"/>
                </a:solidFill>
                <a:highlight>
                  <a:srgbClr val="377BC7"/>
                </a:highlight>
              </a:rPr>
              <a:t>contenedor padre</a:t>
            </a:r>
            <a:r>
              <a:rPr lang="es"/>
              <a:t> de estos, </a:t>
            </a:r>
            <a:r>
              <a:rPr lang="es" u="sng"/>
              <a:t>a diferencia</a:t>
            </a:r>
            <a:r>
              <a:rPr lang="es"/>
              <a:t> de otras alternativas como </a:t>
            </a:r>
            <a:r>
              <a:rPr b="1" i="1" lang="es"/>
              <a:t>display inline, inline-block</a:t>
            </a:r>
            <a:r>
              <a:rPr lang="es"/>
              <a:t> o con la propiedad </a:t>
            </a:r>
            <a:r>
              <a:rPr b="1" lang="es"/>
              <a:t>float</a:t>
            </a:r>
            <a:r>
              <a:rPr lang="es"/>
              <a:t> donde la propiedad </a:t>
            </a:r>
            <a:r>
              <a:rPr b="1" lang="es">
                <a:solidFill>
                  <a:srgbClr val="F8C823"/>
                </a:solidFill>
              </a:rPr>
              <a:t>se aplicaba</a:t>
            </a:r>
            <a:r>
              <a:rPr lang="es"/>
              <a:t> a </a:t>
            </a:r>
            <a:r>
              <a:rPr lang="es" u="sng"/>
              <a:t>cada elemento de forma individual</a:t>
            </a:r>
            <a:r>
              <a:rPr lang="es"/>
              <a:t>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s"/>
              <a:t>Esto nos trae un </a:t>
            </a:r>
            <a:r>
              <a:rPr lang="es" u="sng"/>
              <a:t>nuevo enfoque</a:t>
            </a:r>
            <a:r>
              <a:rPr lang="es"/>
              <a:t> de </a:t>
            </a:r>
            <a:r>
              <a:rPr b="1" i="1" lang="es">
                <a:solidFill>
                  <a:srgbClr val="E15BBA"/>
                </a:solidFill>
              </a:rPr>
              <a:t>“Flex Container”</a:t>
            </a:r>
            <a:r>
              <a:rPr lang="es"/>
              <a:t> que es el elemento padre que tendrá en su interior cada uno de los ítems flexibles y </a:t>
            </a:r>
            <a:r>
              <a:rPr b="1" i="1" lang="es">
                <a:solidFill>
                  <a:srgbClr val="7685E6"/>
                </a:solidFill>
              </a:rPr>
              <a:t>“Flex Item”</a:t>
            </a:r>
            <a:r>
              <a:rPr lang="es"/>
              <a:t> que son cada uno de los hijos que tendrá el contenedor en su interior.</a:t>
            </a:r>
            <a:endParaRPr/>
          </a:p>
        </p:txBody>
      </p:sp>
      <p:pic>
        <p:nvPicPr>
          <p:cNvPr id="203" name="Google Shape;20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3888" y="3257750"/>
            <a:ext cx="3202075" cy="127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68038" y="3257750"/>
            <a:ext cx="3202075" cy="12701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4"/>
          <p:cNvSpPr txBox="1"/>
          <p:nvPr>
            <p:ph type="title"/>
          </p:nvPr>
        </p:nvSpPr>
        <p:spPr>
          <a:xfrm>
            <a:off x="311700" y="597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Ejes</a:t>
            </a:r>
            <a:endParaRPr/>
          </a:p>
        </p:txBody>
      </p:sp>
      <p:sp>
        <p:nvSpPr>
          <p:cNvPr id="210" name="Google Shape;210;p24"/>
          <p:cNvSpPr txBox="1"/>
          <p:nvPr>
            <p:ph idx="1" type="body"/>
          </p:nvPr>
        </p:nvSpPr>
        <p:spPr>
          <a:xfrm>
            <a:off x="326000" y="1152475"/>
            <a:ext cx="8666100" cy="154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Flexbox es un </a:t>
            </a:r>
            <a:r>
              <a:rPr b="1" lang="es">
                <a:solidFill>
                  <a:srgbClr val="377BC7"/>
                </a:solidFill>
              </a:rPr>
              <a:t>conjunto de propiedades CSS</a:t>
            </a:r>
            <a:r>
              <a:rPr lang="es"/>
              <a:t> que nos permiten posicionar nuestros elementos HTML con mayor facilidad bajo la premisa de </a:t>
            </a:r>
            <a:r>
              <a:rPr i="1" lang="es">
                <a:solidFill>
                  <a:srgbClr val="F9F9F9"/>
                </a:solidFill>
                <a:highlight>
                  <a:srgbClr val="7685E6"/>
                </a:highlight>
              </a:rPr>
              <a:t>establecer una dirección vertical u horizontal</a:t>
            </a:r>
            <a:r>
              <a:rPr lang="es"/>
              <a:t> para nuestros </a:t>
            </a:r>
            <a:r>
              <a:rPr lang="es" u="sng"/>
              <a:t>elementos hijos desde un elemento padre</a:t>
            </a:r>
            <a:r>
              <a:rPr lang="es"/>
              <a:t>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s"/>
              <a:t>Esto nos obliga a </a:t>
            </a:r>
            <a:r>
              <a:rPr b="1" lang="es"/>
              <a:t>trabajar nuestros contenedores</a:t>
            </a:r>
            <a:r>
              <a:rPr lang="es"/>
              <a:t> sobre </a:t>
            </a:r>
            <a:r>
              <a:rPr b="1" lang="es">
                <a:solidFill>
                  <a:srgbClr val="F9F9F9"/>
                </a:solidFill>
                <a:highlight>
                  <a:srgbClr val="377BC7"/>
                </a:highlight>
              </a:rPr>
              <a:t>un</a:t>
            </a:r>
            <a:r>
              <a:rPr lang="es"/>
              <a:t> solo eje </a:t>
            </a:r>
            <a:r>
              <a:rPr lang="es" u="sng"/>
              <a:t>al mismo tiempo</a:t>
            </a:r>
            <a:r>
              <a:rPr lang="es"/>
              <a:t>, ya sea en eje </a:t>
            </a:r>
            <a:r>
              <a:rPr b="1" lang="es"/>
              <a:t>Y</a:t>
            </a:r>
            <a:r>
              <a:rPr lang="es"/>
              <a:t> (vertical) o el eje </a:t>
            </a:r>
            <a:r>
              <a:rPr b="1" lang="es"/>
              <a:t>X</a:t>
            </a:r>
            <a:r>
              <a:rPr lang="es"/>
              <a:t> (horizontal) o como </a:t>
            </a:r>
            <a:r>
              <a:rPr lang="es"/>
              <a:t>comúnmente</a:t>
            </a:r>
            <a:r>
              <a:rPr lang="es"/>
              <a:t> se los conoce, </a:t>
            </a:r>
            <a:r>
              <a:rPr b="1" lang="es">
                <a:solidFill>
                  <a:srgbClr val="E15BBA"/>
                </a:solidFill>
              </a:rPr>
              <a:t>columna</a:t>
            </a:r>
            <a:r>
              <a:rPr lang="es"/>
              <a:t> o </a:t>
            </a:r>
            <a:r>
              <a:rPr b="1" lang="es">
                <a:solidFill>
                  <a:srgbClr val="FF8B39"/>
                </a:solidFill>
              </a:rPr>
              <a:t>fila</a:t>
            </a:r>
            <a:r>
              <a:rPr lang="es"/>
              <a:t>.</a:t>
            </a:r>
            <a:endParaRPr/>
          </a:p>
        </p:txBody>
      </p:sp>
      <p:pic>
        <p:nvPicPr>
          <p:cNvPr id="211" name="Google Shape;21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3913" y="3004975"/>
            <a:ext cx="4576174" cy="1289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